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365" r:id="rId2"/>
    <p:sldId id="2417" r:id="rId3"/>
    <p:sldId id="2372" r:id="rId4"/>
    <p:sldId id="2399" r:id="rId5"/>
    <p:sldId id="2377" r:id="rId6"/>
    <p:sldId id="2425" r:id="rId7"/>
    <p:sldId id="2379" r:id="rId8"/>
    <p:sldId id="2378" r:id="rId9"/>
    <p:sldId id="2428" r:id="rId10"/>
    <p:sldId id="2429" r:id="rId11"/>
    <p:sldId id="2403" r:id="rId12"/>
    <p:sldId id="2422" r:id="rId13"/>
    <p:sldId id="2430" r:id="rId14"/>
    <p:sldId id="2406" r:id="rId15"/>
    <p:sldId id="2388" r:id="rId16"/>
    <p:sldId id="2408" r:id="rId17"/>
    <p:sldId id="2389" r:id="rId18"/>
    <p:sldId id="2390" r:id="rId19"/>
    <p:sldId id="2409" r:id="rId20"/>
    <p:sldId id="2391" r:id="rId21"/>
    <p:sldId id="2385" r:id="rId22"/>
    <p:sldId id="2421" r:id="rId23"/>
    <p:sldId id="2392" r:id="rId24"/>
    <p:sldId id="2423" r:id="rId25"/>
    <p:sldId id="2393" r:id="rId26"/>
    <p:sldId id="2381" r:id="rId27"/>
    <p:sldId id="2394" r:id="rId28"/>
    <p:sldId id="2397" r:id="rId29"/>
    <p:sldId id="2396" r:id="rId30"/>
    <p:sldId id="2424" r:id="rId31"/>
    <p:sldId id="2395" r:id="rId32"/>
    <p:sldId id="243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6" userDrawn="1">
          <p15:clr>
            <a:srgbClr val="A4A3A4"/>
          </p15:clr>
        </p15:guide>
        <p15:guide id="2" pos="3868" userDrawn="1">
          <p15:clr>
            <a:srgbClr val="A4A3A4"/>
          </p15:clr>
        </p15:guide>
        <p15:guide id="3" orient="horz" pos="743" userDrawn="1">
          <p15:clr>
            <a:srgbClr val="A4A3A4"/>
          </p15:clr>
        </p15:guide>
        <p15:guide id="4" orient="horz" pos="2529" userDrawn="1">
          <p15:clr>
            <a:srgbClr val="A4A3A4"/>
          </p15:clr>
        </p15:guide>
        <p15:guide id="5" orient="horz" pos="31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47D"/>
    <a:srgbClr val="66FF33"/>
    <a:srgbClr val="6699FF"/>
    <a:srgbClr val="008000"/>
    <a:srgbClr val="3967DB"/>
    <a:srgbClr val="B5C6F1"/>
    <a:srgbClr val="C0504D"/>
    <a:srgbClr val="E1FFE1"/>
    <a:srgbClr val="EDCCCB"/>
    <a:srgbClr val="E5B6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54" autoAdjust="0"/>
    <p:restoredTop sz="94523" autoAdjust="0"/>
  </p:normalViewPr>
  <p:slideViewPr>
    <p:cSldViewPr>
      <p:cViewPr varScale="1">
        <p:scale>
          <a:sx n="35" d="100"/>
          <a:sy n="35" d="100"/>
        </p:scale>
        <p:origin x="58" y="2971"/>
      </p:cViewPr>
      <p:guideLst>
        <p:guide orient="horz" pos="3266"/>
        <p:guide pos="3868"/>
        <p:guide orient="horz" pos="743"/>
        <p:guide orient="horz" pos="2529"/>
        <p:guide orient="horz" pos="3152"/>
      </p:guideLst>
    </p:cSldViewPr>
  </p:slideViewPr>
  <p:outlineViewPr>
    <p:cViewPr>
      <p:scale>
        <a:sx n="33" d="100"/>
        <a:sy n="33" d="100"/>
      </p:scale>
      <p:origin x="0" y="-6573"/>
    </p:cViewPr>
  </p:outlineViewPr>
  <p:notesTextViewPr>
    <p:cViewPr>
      <p:scale>
        <a:sx n="3" d="2"/>
        <a:sy n="3" d="2"/>
      </p:scale>
      <p:origin x="0" y="0"/>
    </p:cViewPr>
  </p:notesTextViewPr>
  <p:sorterViewPr>
    <p:cViewPr>
      <p:scale>
        <a:sx n="66" d="100"/>
        <a:sy n="66" d="100"/>
      </p:scale>
      <p:origin x="0" y="-3915"/>
    </p:cViewPr>
  </p:sorterViewPr>
  <p:notesViewPr>
    <p:cSldViewPr>
      <p:cViewPr varScale="1">
        <p:scale>
          <a:sx n="58" d="100"/>
          <a:sy n="58" d="100"/>
        </p:scale>
        <p:origin x="2541" y="42"/>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584F1F-48B8-4B20-AEFA-C6AEB1D48CC9}" type="datetimeFigureOut">
              <a:rPr lang="en-US" smtClean="0"/>
              <a:pPr/>
              <a:t>11/26/2023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42794B-9E91-4336-8E51-594EE0082120}" type="slidenum">
              <a:rPr lang="en-US" smtClean="0"/>
              <a:pPr/>
              <a:t>‹#›</a:t>
            </a:fld>
            <a:endParaRPr lang="en-US"/>
          </a:p>
        </p:txBody>
      </p:sp>
    </p:spTree>
    <p:extLst>
      <p:ext uri="{BB962C8B-B14F-4D97-AF65-F5344CB8AC3E}">
        <p14:creationId xmlns:p14="http://schemas.microsoft.com/office/powerpoint/2010/main" val="4212302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8ED034-DE5C-4588-B8BF-C1510AA96341}" type="datetimeFigureOut">
              <a:rPr lang="en-US" smtClean="0"/>
              <a:pPr/>
              <a:t>11/26/2023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67994-E6D8-4BF4-9EBF-04AA14CA2F24}" type="slidenum">
              <a:rPr lang="en-US" smtClean="0"/>
              <a:pPr/>
              <a:t>‹#›</a:t>
            </a:fld>
            <a:endParaRPr lang="en-US"/>
          </a:p>
        </p:txBody>
      </p:sp>
    </p:spTree>
    <p:extLst>
      <p:ext uri="{BB962C8B-B14F-4D97-AF65-F5344CB8AC3E}">
        <p14:creationId xmlns:p14="http://schemas.microsoft.com/office/powerpoint/2010/main" val="28304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a:t>
            </a:fld>
            <a:endParaRPr lang="en-US"/>
          </a:p>
        </p:txBody>
      </p:sp>
    </p:spTree>
    <p:extLst>
      <p:ext uri="{BB962C8B-B14F-4D97-AF65-F5344CB8AC3E}">
        <p14:creationId xmlns:p14="http://schemas.microsoft.com/office/powerpoint/2010/main" val="139288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first part is efficient filter pruning.</a:t>
            </a:r>
          </a:p>
        </p:txBody>
      </p:sp>
      <p:sp>
        <p:nvSpPr>
          <p:cNvPr id="4" name="灯片编号占位符 3"/>
          <p:cNvSpPr>
            <a:spLocks noGrp="1"/>
          </p:cNvSpPr>
          <p:nvPr>
            <p:ph type="sldNum" sz="quarter" idx="10"/>
          </p:nvPr>
        </p:nvSpPr>
        <p:spPr/>
        <p:txBody>
          <a:bodyPr/>
          <a:lstStyle/>
          <a:p>
            <a:fld id="{90C67994-E6D8-4BF4-9EBF-04AA14CA2F24}" type="slidenum">
              <a:rPr lang="en-US" smtClean="0"/>
              <a:pPr/>
              <a:t>11</a:t>
            </a:fld>
            <a:endParaRPr lang="en-US"/>
          </a:p>
        </p:txBody>
      </p:sp>
    </p:spTree>
    <p:extLst>
      <p:ext uri="{BB962C8B-B14F-4D97-AF65-F5344CB8AC3E}">
        <p14:creationId xmlns:p14="http://schemas.microsoft.com/office/powerpoint/2010/main" val="2937825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PNNs, large parameters in MLPs make convolutions still dominate computations and data storage, which brings high energy consumption and long latency. Second, unstructured element sparsity of quantized PNNs is not friendly for hardware acceleration. To solve these issues, we explored three characteristics in PNNs. First, since the contribution varies greatly across filters, some less important filters can be directly pruned without accuracy loss. Second, in the MLPs of PNNs, the correlation between filters and output features are weak because filters are reused in only one dimension across features, rather than in two dimensions such as 2D-CNN. Therefore, in PNNs, more filters can be pruned. Additionally, the pruned filters in the current layer can also introduce corresponding zero-value channels of input feature and filters in the next layer, which further improves the channel sparsity of both features and filters.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13</a:t>
            </a:fld>
            <a:endParaRPr lang="en-US"/>
          </a:p>
        </p:txBody>
      </p:sp>
    </p:spTree>
    <p:extLst>
      <p:ext uri="{BB962C8B-B14F-4D97-AF65-F5344CB8AC3E}">
        <p14:creationId xmlns:p14="http://schemas.microsoft.com/office/powerpoint/2010/main" val="1136996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PNNs, large parameters in MLPs make convolutions still dominate computations and data storage, which brings high energy consumption and long latency. Second, unstructured element sparsity of quantized PNNs is not friendly for hardware acceleration. To solve these issues, we explored three characteristics in PNNs. First, since the contribution varies greatly across filters, some less important filters can be directly pruned without accuracy loss. Second, in the MLPs of PNNs, the correlation between filters and output features are weak because filters are reused in only one dimension across features, rather than in two dimensions such as 2D-CNN. Therefore, in PNNs, more filters can be pruned. Additionally, the pruned filters in the current layer can also introduce corresponding zero-value channels of input feature and filters in the next layer, which further improves the channel sparsity of both features and filters.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14</a:t>
            </a:fld>
            <a:endParaRPr lang="en-US"/>
          </a:p>
        </p:txBody>
      </p:sp>
    </p:spTree>
    <p:extLst>
      <p:ext uri="{BB962C8B-B14F-4D97-AF65-F5344CB8AC3E}">
        <p14:creationId xmlns:p14="http://schemas.microsoft.com/office/powerpoint/2010/main" val="127072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perform the EFP on </a:t>
            </a:r>
            <a:r>
              <a:rPr lang="en-US" altLang="zh-CN" sz="1200" kern="1200" dirty="0" err="1">
                <a:solidFill>
                  <a:schemeClr val="tx1"/>
                </a:solidFill>
                <a:effectLst/>
                <a:latin typeface="+mn-lt"/>
                <a:ea typeface="+mn-ea"/>
                <a:cs typeface="+mn-cs"/>
              </a:rPr>
              <a:t>PointNeXt</a:t>
            </a:r>
            <a:r>
              <a:rPr lang="en-US" altLang="zh-CN" sz="1200" kern="1200" dirty="0">
                <a:solidFill>
                  <a:schemeClr val="tx1"/>
                </a:solidFill>
                <a:effectLst/>
                <a:latin typeface="+mn-lt"/>
                <a:ea typeface="+mn-ea"/>
                <a:cs typeface="+mn-cs"/>
              </a:rPr>
              <a:t> network with a 78% overall filter pruning rate. You can see, EFP improves channel sparsity significantly and thus greatly reduces computational complexity and model parameters.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15</a:t>
            </a:fld>
            <a:endParaRPr lang="en-US"/>
          </a:p>
        </p:txBody>
      </p:sp>
    </p:spTree>
    <p:extLst>
      <p:ext uri="{BB962C8B-B14F-4D97-AF65-F5344CB8AC3E}">
        <p14:creationId xmlns:p14="http://schemas.microsoft.com/office/powerpoint/2010/main" val="2787016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perform the EFP on </a:t>
            </a:r>
            <a:r>
              <a:rPr lang="en-US" altLang="zh-CN" sz="1200" kern="1200" dirty="0" err="1">
                <a:solidFill>
                  <a:schemeClr val="tx1"/>
                </a:solidFill>
                <a:effectLst/>
                <a:latin typeface="+mn-lt"/>
                <a:ea typeface="+mn-ea"/>
                <a:cs typeface="+mn-cs"/>
              </a:rPr>
              <a:t>PointNeXt</a:t>
            </a:r>
            <a:r>
              <a:rPr lang="en-US" altLang="zh-CN" sz="1200" kern="1200" dirty="0">
                <a:solidFill>
                  <a:schemeClr val="tx1"/>
                </a:solidFill>
                <a:effectLst/>
                <a:latin typeface="+mn-lt"/>
                <a:ea typeface="+mn-ea"/>
                <a:cs typeface="+mn-cs"/>
              </a:rPr>
              <a:t> network with a 78% overall filter pruning rate. You can see, EFP improves channel sparsity significantly and thus greatly reduces computational complexity and model parameters.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16</a:t>
            </a:fld>
            <a:endParaRPr lang="en-US"/>
          </a:p>
        </p:txBody>
      </p:sp>
    </p:spTree>
    <p:extLst>
      <p:ext uri="{BB962C8B-B14F-4D97-AF65-F5344CB8AC3E}">
        <p14:creationId xmlns:p14="http://schemas.microsoft.com/office/powerpoint/2010/main" val="3326244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PNNs, grouping dilates /</a:t>
            </a:r>
            <a:r>
              <a:rPr lang="en-US" altLang="zh-CN" sz="1200" kern="1200" dirty="0" err="1">
                <a:solidFill>
                  <a:schemeClr val="tx1"/>
                </a:solidFill>
                <a:effectLst/>
                <a:latin typeface="+mn-lt"/>
                <a:ea typeface="+mn-ea"/>
                <a:cs typeface="+mn-cs"/>
              </a:rPr>
              <a:t>daɪˈleɪts</a:t>
            </a:r>
            <a:r>
              <a:rPr lang="en-US" altLang="zh-CN" sz="1200" kern="1200" dirty="0">
                <a:solidFill>
                  <a:schemeClr val="tx1"/>
                </a:solidFill>
                <a:effectLst/>
                <a:latin typeface="+mn-lt"/>
                <a:ea typeface="+mn-ea"/>
                <a:cs typeface="+mn-cs"/>
              </a:rPr>
              <a:t>/ features by K times, K is the number of required neighbor points, causing features much larger than filters. 1 times 1 kernel size of MLPs lowers the on-chip reuse of features. And in the conventional dataflow, the features of current MLP must be convolved completely, then the next MLP would begin. All of these would cause low hardware utilization and large off-chip memory access.</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17</a:t>
            </a:fld>
            <a:endParaRPr lang="en-US"/>
          </a:p>
        </p:txBody>
      </p:sp>
    </p:spTree>
    <p:extLst>
      <p:ext uri="{BB962C8B-B14F-4D97-AF65-F5344CB8AC3E}">
        <p14:creationId xmlns:p14="http://schemas.microsoft.com/office/powerpoint/2010/main" val="706897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notice that, in PNNs, the consecutive multiple MLPs enables the reuse of features across MLPs. What’s more, the 1×1 kernel size of MLPs enables direct partition of the features without complex padding processing. Based on these, we propose a block-wise MLP fusion method. For at the begin of each stage in PNN, BMF partitions the input features into feature blocks, and then each feature block is performed group, consecutive MLPs and pooling to shorten and grouping and aggregation latency, and increase on-chip reuse of features. In hardware implementation, the filters are pre-stored on chip. Therefore, a feature block dataflow loop is built between the memory module and the convolution module, enabling multiple times on-chip reuse of feature blocks across MLPs.</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18</a:t>
            </a:fld>
            <a:endParaRPr lang="en-US"/>
          </a:p>
        </p:txBody>
      </p:sp>
    </p:spTree>
    <p:extLst>
      <p:ext uri="{BB962C8B-B14F-4D97-AF65-F5344CB8AC3E}">
        <p14:creationId xmlns:p14="http://schemas.microsoft.com/office/powerpoint/2010/main" val="167529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notice that, in PNNs, the consecutive multiple MLPs enables the reuse of features across MLPs. What’s more, the 1×1 kernel size of MLPs enables direct partition of the features without complex padding processing. Based on these, we propose a block-wise MLP fusion method. For at the begin of each stage in PNN, BMF partitions the input features into feature blocks, and then each feature block is performed group, consecutive MLPs and pooling to shorten and grouping and aggregation latency, and increase on-chip reuse of features. In hardware implementation, the filters are pre-stored on chip. Therefore, a feature block dataflow loop is built between the memory module and the convolution module, enabling multiple times on-chip reuse of feature blocks across MLPs.</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19</a:t>
            </a:fld>
            <a:endParaRPr lang="en-US"/>
          </a:p>
        </p:txBody>
      </p:sp>
    </p:spTree>
    <p:extLst>
      <p:ext uri="{BB962C8B-B14F-4D97-AF65-F5344CB8AC3E}">
        <p14:creationId xmlns:p14="http://schemas.microsoft.com/office/powerpoint/2010/main" val="3819194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EFP reduce 95.3% off-chip memory access. This effectiveness is attributed (</a:t>
            </a:r>
            <a:r>
              <a:rPr lang="en-US" altLang="zh-CN" sz="1200" kern="1200" dirty="0" err="1">
                <a:solidFill>
                  <a:schemeClr val="tx1"/>
                </a:solidFill>
                <a:effectLst/>
                <a:latin typeface="+mn-lt"/>
                <a:ea typeface="+mn-ea"/>
                <a:cs typeface="+mn-cs"/>
              </a:rPr>
              <a:t>əˈtrɪbjuːtɪd</a:t>
            </a:r>
            <a:r>
              <a:rPr lang="en-US" altLang="zh-CN" sz="1200" kern="1200" dirty="0">
                <a:solidFill>
                  <a:schemeClr val="tx1"/>
                </a:solidFill>
                <a:effectLst/>
                <a:latin typeface="+mn-lt"/>
                <a:ea typeface="+mn-ea"/>
                <a:cs typeface="+mn-cs"/>
              </a:rPr>
              <a:t>) to two aspects. First, EFP reduces the size of both filters and features, enabling them to be stored on-chip. Secondly, the block partition in BMF eliminates the off-chip memory access of the large grouped point features.</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20</a:t>
            </a:fld>
            <a:endParaRPr lang="en-US"/>
          </a:p>
        </p:txBody>
      </p:sp>
    </p:spTree>
    <p:extLst>
      <p:ext uri="{BB962C8B-B14F-4D97-AF65-F5344CB8AC3E}">
        <p14:creationId xmlns:p14="http://schemas.microsoft.com/office/powerpoint/2010/main" val="979076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original FPS processing is sequential with a high computational complexity and irregular memory access make FPS become the latency bottleneck. To address these challenges, we propose a dual-stream block-wise FPS. There are two steps in DSBF: dual-stream prediction and dual-stream partition. In dual-stream prediction, the original input point cloud is down-sampling into two small sets. Then, the two small point sets are performed FPS and then count intra-block points as the number of output points in each block. In dual-stream partition, the input point cloud is spatially partitioned into cubes firstly to maintain the global feature of point cloud. Then, each cube is evenly sampled into two blocks to improve FPS parallelism. Based on the predicted number from the first step, intra-block FPS is performed and finally, gather remained points of all blocks to obtain the output points of current FPS layer. </a:t>
            </a:r>
            <a:endParaRPr lang="zh-CN" altLang="en-US" dirty="0"/>
          </a:p>
        </p:txBody>
      </p:sp>
      <p:sp>
        <p:nvSpPr>
          <p:cNvPr id="4" name="灯片编号占位符 3"/>
          <p:cNvSpPr>
            <a:spLocks noGrp="1"/>
          </p:cNvSpPr>
          <p:nvPr>
            <p:ph type="sldNum" sz="quarter" idx="5"/>
          </p:nvPr>
        </p:nvSpPr>
        <p:spPr/>
        <p:txBody>
          <a:bodyPr/>
          <a:lstStyle/>
          <a:p>
            <a:fld id="{90C67994-E6D8-4BF4-9EBF-04AA14CA2F24}" type="slidenum">
              <a:rPr lang="en-US" smtClean="0"/>
              <a:pPr/>
              <a:t>21</a:t>
            </a:fld>
            <a:endParaRPr lang="en-US"/>
          </a:p>
        </p:txBody>
      </p:sp>
    </p:spTree>
    <p:extLst>
      <p:ext uri="{BB962C8B-B14F-4D97-AF65-F5344CB8AC3E}">
        <p14:creationId xmlns:p14="http://schemas.microsoft.com/office/powerpoint/2010/main" val="196309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Nowadays, point cloud is widely applied in various deep learning tasks, such as classification, segmentation, and detection. Therefore, point cloud is widely used in various applications, such as driving, navigation, and mixed (</a:t>
            </a:r>
            <a:r>
              <a:rPr lang="en-US" altLang="zh-CN" sz="1200" kern="1200" dirty="0" err="1">
                <a:solidFill>
                  <a:schemeClr val="tx1"/>
                </a:solidFill>
                <a:effectLst/>
                <a:latin typeface="+mn-lt"/>
                <a:ea typeface="+mn-ea"/>
                <a:cs typeface="+mn-cs"/>
              </a:rPr>
              <a:t>mɪkst</a:t>
            </a:r>
            <a:r>
              <a:rPr lang="en-US" altLang="zh-CN" sz="1200" kern="1200" dirty="0">
                <a:solidFill>
                  <a:schemeClr val="tx1"/>
                </a:solidFill>
                <a:effectLst/>
                <a:latin typeface="+mn-lt"/>
                <a:ea typeface="+mn-ea"/>
                <a:cs typeface="+mn-cs"/>
              </a:rPr>
              <a:t>) reality.</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3</a:t>
            </a:fld>
            <a:endParaRPr lang="en-US"/>
          </a:p>
        </p:txBody>
      </p:sp>
    </p:spTree>
    <p:extLst>
      <p:ext uri="{BB962C8B-B14F-4D97-AF65-F5344CB8AC3E}">
        <p14:creationId xmlns:p14="http://schemas.microsoft.com/office/powerpoint/2010/main" val="652913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original FPS processing is sequential with a high computational complexity and irregular memory access make FPS become the latency bottleneck. To address these challenges, we propose a dual-stream block-wise FPS. There are two steps in DSBF: dual-stream prediction and dual-stream partition. In dual-stream prediction, the original input point cloud is down-sampling into two small sets. Then, the two small point sets are performed FPS and then count intra-block points as the number of output points in each block. In dual-stream partition, the input point cloud is spatially partitioned into cubes firstly to maintain the global feature of point cloud. Then, each cube is evenly sampled into two blocks to improve FPS parallelism. Based on the predicted number from the first step, intra-block FPS is performed and finally, gather remained points of all blocks to obtain the output points of current FPS layer. </a:t>
            </a:r>
            <a:endParaRPr lang="zh-CN" altLang="en-US" dirty="0"/>
          </a:p>
        </p:txBody>
      </p:sp>
      <p:sp>
        <p:nvSpPr>
          <p:cNvPr id="4" name="灯片编号占位符 3"/>
          <p:cNvSpPr>
            <a:spLocks noGrp="1"/>
          </p:cNvSpPr>
          <p:nvPr>
            <p:ph type="sldNum" sz="quarter" idx="5"/>
          </p:nvPr>
        </p:nvSpPr>
        <p:spPr/>
        <p:txBody>
          <a:bodyPr/>
          <a:lstStyle/>
          <a:p>
            <a:fld id="{90C67994-E6D8-4BF4-9EBF-04AA14CA2F24}" type="slidenum">
              <a:rPr lang="en-US" smtClean="0"/>
              <a:pPr/>
              <a:t>22</a:t>
            </a:fld>
            <a:endParaRPr lang="en-US"/>
          </a:p>
        </p:txBody>
      </p:sp>
    </p:spTree>
    <p:extLst>
      <p:ext uri="{BB962C8B-B14F-4D97-AF65-F5344CB8AC3E}">
        <p14:creationId xmlns:p14="http://schemas.microsoft.com/office/powerpoint/2010/main" val="4022492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Compared with the original FPS, the proposed DSBF reduces 93% computational complexity. Compared with PNNPU, our red line achieves a smaller MAE and is more similar with the original FPS. And thus we improve 1.91% network overall accuracy.</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23</a:t>
            </a:fld>
            <a:endParaRPr lang="en-US"/>
          </a:p>
        </p:txBody>
      </p:sp>
    </p:spTree>
    <p:extLst>
      <p:ext uri="{BB962C8B-B14F-4D97-AF65-F5344CB8AC3E}">
        <p14:creationId xmlns:p14="http://schemas.microsoft.com/office/powerpoint/2010/main" val="2189482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proposed point cloud accelerator consists of a control module, a mapping module, a convolution module, a pooling module, a memory module, and an interface module. Multiple core design improves the computation ability. Memory module can dynamically allocate SRAM banks to meet varied bandwidth and storage requirements of other modules.</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25</a:t>
            </a:fld>
            <a:endParaRPr lang="en-US"/>
          </a:p>
        </p:txBody>
      </p:sp>
    </p:spTree>
    <p:extLst>
      <p:ext uri="{BB962C8B-B14F-4D97-AF65-F5344CB8AC3E}">
        <p14:creationId xmlns:p14="http://schemas.microsoft.com/office/powerpoint/2010/main" val="3215551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proposed accelerator is implemented in the TSMC 28-nm CMOS technology. Cadence Genus is used for synthesis and power evaluation. The benchmark is the 8-bit </a:t>
            </a:r>
            <a:r>
              <a:rPr lang="en-US" altLang="zh-CN" sz="1200" kern="1200" dirty="0" err="1">
                <a:solidFill>
                  <a:schemeClr val="tx1"/>
                </a:solidFill>
                <a:effectLst/>
                <a:latin typeface="+mn-lt"/>
                <a:ea typeface="+mn-ea"/>
                <a:cs typeface="+mn-cs"/>
              </a:rPr>
              <a:t>PointNeXt</a:t>
            </a:r>
            <a:r>
              <a:rPr lang="en-US" altLang="zh-CN" sz="1200" kern="1200" dirty="0">
                <a:solidFill>
                  <a:schemeClr val="tx1"/>
                </a:solidFill>
                <a:effectLst/>
                <a:latin typeface="+mn-lt"/>
                <a:ea typeface="+mn-ea"/>
                <a:cs typeface="+mn-cs"/>
              </a:rPr>
              <a:t> network classifying ModelNet40 dataset.</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26</a:t>
            </a:fld>
            <a:endParaRPr lang="en-US"/>
          </a:p>
        </p:txBody>
      </p:sp>
    </p:spTree>
    <p:extLst>
      <p:ext uri="{BB962C8B-B14F-4D97-AF65-F5344CB8AC3E}">
        <p14:creationId xmlns:p14="http://schemas.microsoft.com/office/powerpoint/2010/main" val="1045237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This is the area and energy consumption breakdown of the proposed accelerator. The total area is one point four six square </a:t>
            </a:r>
            <a:r>
              <a:rPr lang="en-US" altLang="zh-CN" sz="1200" kern="1200" dirty="0" err="1">
                <a:solidFill>
                  <a:schemeClr val="tx1"/>
                </a:solidFill>
                <a:effectLst/>
                <a:latin typeface="+mn-lt"/>
                <a:ea typeface="+mn-ea"/>
                <a:cs typeface="+mn-cs"/>
              </a:rPr>
              <a:t>milimeter</a:t>
            </a:r>
            <a:r>
              <a:rPr lang="en-US" altLang="zh-CN" sz="1200" kern="1200" dirty="0">
                <a:solidFill>
                  <a:schemeClr val="tx1"/>
                </a:solidFill>
                <a:effectLst/>
                <a:latin typeface="+mn-lt"/>
                <a:ea typeface="+mn-ea"/>
                <a:cs typeface="+mn-cs"/>
              </a:rPr>
              <a:t> and energy consumption is 0.13 </a:t>
            </a:r>
            <a:r>
              <a:rPr lang="en-US" altLang="zh-CN" sz="1200" kern="1200" dirty="0" err="1">
                <a:solidFill>
                  <a:schemeClr val="tx1"/>
                </a:solidFill>
                <a:effectLst/>
                <a:latin typeface="+mn-lt"/>
                <a:ea typeface="+mn-ea"/>
                <a:cs typeface="+mn-cs"/>
              </a:rPr>
              <a:t>millijoule</a:t>
            </a:r>
            <a:r>
              <a:rPr lang="en-US" altLang="zh-CN" sz="1200" kern="1200" dirty="0">
                <a:solidFill>
                  <a:schemeClr val="tx1"/>
                </a:solidFill>
                <a:effectLst/>
                <a:latin typeface="+mn-lt"/>
                <a:ea typeface="+mn-ea"/>
                <a:cs typeface="+mn-cs"/>
              </a:rPr>
              <a:t> per frame. Memory module and convolution module dominate area and energy consumption, respectively. The proposed accelerator achieves 12.65 TOPS/W energy efficiency.</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27</a:t>
            </a:fld>
            <a:endParaRPr lang="en-US"/>
          </a:p>
        </p:txBody>
      </p:sp>
    </p:spTree>
    <p:extLst>
      <p:ext uri="{BB962C8B-B14F-4D97-AF65-F5344CB8AC3E}">
        <p14:creationId xmlns:p14="http://schemas.microsoft.com/office/powerpoint/2010/main" val="3991675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Compared with the baseline, three techniques improve speedup and energy efficiency by fifteen point three two times speed up and thirteen point six times, respectively. </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28</a:t>
            </a:fld>
            <a:endParaRPr lang="en-US"/>
          </a:p>
        </p:txBody>
      </p:sp>
    </p:spTree>
    <p:extLst>
      <p:ext uri="{BB962C8B-B14F-4D97-AF65-F5344CB8AC3E}">
        <p14:creationId xmlns:p14="http://schemas.microsoft.com/office/powerpoint/2010/main" val="2520036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Compared with the state-of-the-art accelerators, the proposed accelerator improves energy efficiency by up to sixty-six point six times, reduce energy consumption by up to 98.6%, and improve overall efficiency by up to seventy-four point nine times.</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29</a:t>
            </a:fld>
            <a:endParaRPr lang="en-US"/>
          </a:p>
        </p:txBody>
      </p:sp>
    </p:spTree>
    <p:extLst>
      <p:ext uri="{BB962C8B-B14F-4D97-AF65-F5344CB8AC3E}">
        <p14:creationId xmlns:p14="http://schemas.microsoft.com/office/powerpoint/2010/main" val="1626556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Finally, I’d like to conclude my talk today. An energy-efficient real-time PNN accelerator is proposed. An efficient filter pruning is proposed to skip redundant convolution of zero-value channel. Then, a block-wise MLP fusion is proposed to increase the on-chip reuse of features. Finally, a dual-stream block-wise FPS method is proposed to improve the parallelism of sampling and maintain the inference accuracy. With all techniques, the proposed accelerator achieves 12.65 TOPS/W energy efficiency with up to 66.6× energy efficiency improvement and 98.6% energy consumption reduction compared with SOTAs. thereby provide an attractive option for point cloud analysis at the edge</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Thank you for listening.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31</a:t>
            </a:fld>
            <a:endParaRPr lang="en-US"/>
          </a:p>
        </p:txBody>
      </p:sp>
    </p:spTree>
    <p:extLst>
      <p:ext uri="{BB962C8B-B14F-4D97-AF65-F5344CB8AC3E}">
        <p14:creationId xmlns:p14="http://schemas.microsoft.com/office/powerpoint/2010/main" val="247277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Unfortunately, disorder and rotation-sensitivity in point cloud makes it hard to extract features. Therefore, point cloud neural networks (PNN) are developed. By introducing transformation matrix and max-pooling, </a:t>
            </a:r>
            <a:r>
              <a:rPr lang="en-US" altLang="zh-CN" sz="1200" kern="1200" dirty="0" err="1">
                <a:solidFill>
                  <a:schemeClr val="tx1"/>
                </a:solidFill>
                <a:effectLst/>
                <a:latin typeface="+mn-lt"/>
                <a:ea typeface="+mn-ea"/>
                <a:cs typeface="+mn-cs"/>
              </a:rPr>
              <a:t>PointNet</a:t>
            </a:r>
            <a:r>
              <a:rPr lang="en-US" altLang="zh-CN" sz="1200" kern="1200" dirty="0">
                <a:solidFill>
                  <a:schemeClr val="tx1"/>
                </a:solidFill>
                <a:effectLst/>
                <a:latin typeface="+mn-lt"/>
                <a:ea typeface="+mn-ea"/>
                <a:cs typeface="+mn-cs"/>
              </a:rPr>
              <a:t> solve disorder and rotation-sensitivity. Then, the sampling and grouping are introduced in </a:t>
            </a:r>
            <a:r>
              <a:rPr lang="en-US" altLang="zh-CN" sz="1200" kern="1200" dirty="0" err="1">
                <a:solidFill>
                  <a:schemeClr val="tx1"/>
                </a:solidFill>
                <a:effectLst/>
                <a:latin typeface="+mn-lt"/>
                <a:ea typeface="+mn-ea"/>
                <a:cs typeface="+mn-cs"/>
              </a:rPr>
              <a:t>PointNet</a:t>
            </a:r>
            <a:r>
              <a:rPr lang="en-US" altLang="zh-CN" sz="1200" kern="1200" dirty="0">
                <a:solidFill>
                  <a:schemeClr val="tx1"/>
                </a:solidFill>
                <a:effectLst/>
                <a:latin typeface="+mn-lt"/>
                <a:ea typeface="+mn-ea"/>
                <a:cs typeface="+mn-cs"/>
              </a:rPr>
              <a:t>++ network to extract local features better. The residual structure is introduced in </a:t>
            </a:r>
            <a:r>
              <a:rPr lang="en-US" altLang="zh-CN" sz="1200" kern="1200" dirty="0" err="1">
                <a:solidFill>
                  <a:schemeClr val="tx1"/>
                </a:solidFill>
                <a:effectLst/>
                <a:latin typeface="+mn-lt"/>
                <a:ea typeface="+mn-ea"/>
                <a:cs typeface="+mn-cs"/>
              </a:rPr>
              <a:t>PointMLP</a:t>
            </a:r>
            <a:r>
              <a:rPr lang="en-US" altLang="zh-CN" sz="1200" kern="1200" dirty="0">
                <a:solidFill>
                  <a:schemeClr val="tx1"/>
                </a:solidFill>
                <a:effectLst/>
                <a:latin typeface="+mn-lt"/>
                <a:ea typeface="+mn-ea"/>
                <a:cs typeface="+mn-cs"/>
              </a:rPr>
              <a:t> network. Recently, </a:t>
            </a:r>
            <a:r>
              <a:rPr lang="en-US" altLang="zh-CN" sz="1200" kern="1200" dirty="0" err="1">
                <a:solidFill>
                  <a:schemeClr val="tx1"/>
                </a:solidFill>
                <a:effectLst/>
                <a:latin typeface="+mn-lt"/>
                <a:ea typeface="+mn-ea"/>
                <a:cs typeface="+mn-cs"/>
              </a:rPr>
              <a:t>PointNeXt</a:t>
            </a:r>
            <a:r>
              <a:rPr lang="en-US" altLang="zh-CN" sz="1200" kern="1200" dirty="0">
                <a:solidFill>
                  <a:schemeClr val="tx1"/>
                </a:solidFill>
                <a:effectLst/>
                <a:latin typeface="+mn-lt"/>
                <a:ea typeface="+mn-ea"/>
                <a:cs typeface="+mn-cs"/>
              </a:rPr>
              <a:t> network uses a new training strategy and adjusts the residual /</a:t>
            </a:r>
            <a:r>
              <a:rPr lang="en-US" altLang="zh-CN" sz="1200" kern="1200" dirty="0" err="1">
                <a:solidFill>
                  <a:schemeClr val="tx1"/>
                </a:solidFill>
                <a:effectLst/>
                <a:latin typeface="+mn-lt"/>
                <a:ea typeface="+mn-ea"/>
                <a:cs typeface="+mn-cs"/>
              </a:rPr>
              <a:t>rɪˈzɪdʒuəl</a:t>
            </a:r>
            <a:r>
              <a:rPr lang="en-US" altLang="zh-CN" sz="1200" kern="1200" dirty="0">
                <a:solidFill>
                  <a:schemeClr val="tx1"/>
                </a:solidFill>
                <a:effectLst/>
                <a:latin typeface="+mn-lt"/>
                <a:ea typeface="+mn-ea"/>
                <a:cs typeface="+mn-cs"/>
              </a:rPr>
              <a:t>/ structure, and thus achieves the best performance. Therefore, </a:t>
            </a:r>
            <a:r>
              <a:rPr lang="en-US" altLang="zh-CN" sz="1200" kern="1200" dirty="0" err="1">
                <a:solidFill>
                  <a:schemeClr val="tx1"/>
                </a:solidFill>
                <a:effectLst/>
                <a:latin typeface="+mn-lt"/>
                <a:ea typeface="+mn-ea"/>
                <a:cs typeface="+mn-cs"/>
              </a:rPr>
              <a:t>PointNeXt</a:t>
            </a:r>
            <a:r>
              <a:rPr lang="en-US" altLang="zh-CN" sz="1200" kern="1200" dirty="0">
                <a:solidFill>
                  <a:schemeClr val="tx1"/>
                </a:solidFill>
                <a:effectLst/>
                <a:latin typeface="+mn-lt"/>
                <a:ea typeface="+mn-ea"/>
                <a:cs typeface="+mn-cs"/>
              </a:rPr>
              <a:t> is used as benchmark.</a:t>
            </a:r>
            <a:endParaRPr lang="zh-CN" altLang="en-US" dirty="0"/>
          </a:p>
        </p:txBody>
      </p:sp>
      <p:sp>
        <p:nvSpPr>
          <p:cNvPr id="4" name="灯片编号占位符 3"/>
          <p:cNvSpPr>
            <a:spLocks noGrp="1"/>
          </p:cNvSpPr>
          <p:nvPr>
            <p:ph type="sldNum" sz="quarter" idx="5"/>
          </p:nvPr>
        </p:nvSpPr>
        <p:spPr/>
        <p:txBody>
          <a:bodyPr/>
          <a:lstStyle/>
          <a:p>
            <a:fld id="{90C67994-E6D8-4BF4-9EBF-04AA14CA2F24}" type="slidenum">
              <a:rPr lang="en-US" smtClean="0"/>
              <a:pPr/>
              <a:t>4</a:t>
            </a:fld>
            <a:endParaRPr lang="en-US"/>
          </a:p>
        </p:txBody>
      </p:sp>
    </p:spTree>
    <p:extLst>
      <p:ext uri="{BB962C8B-B14F-4D97-AF65-F5344CB8AC3E}">
        <p14:creationId xmlns:p14="http://schemas.microsoft.com/office/powerpoint/2010/main" val="1775341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architecture of PNNs usually contains several stages, and each stage contains a mapping layer, several consecutive MLPs, and an aggregation layer. The mapping layer contains sampling and grouping operations, used to build a relationship between the input and output point clouds. After mapping layer, the features of input points are grouped, and then convolved through consecutive MLPs. Finally, the aggregation layer aggregates the feature groups usually by max-pooling, to obtain the output features. Here is the architecture of </a:t>
            </a:r>
            <a:r>
              <a:rPr lang="en-US" altLang="zh-CN" sz="1200" kern="1200" dirty="0" err="1">
                <a:solidFill>
                  <a:schemeClr val="tx1"/>
                </a:solidFill>
                <a:effectLst/>
                <a:latin typeface="+mn-lt"/>
                <a:ea typeface="+mn-ea"/>
                <a:cs typeface="+mn-cs"/>
              </a:rPr>
              <a:t>PointNeXt</a:t>
            </a:r>
            <a:r>
              <a:rPr lang="en-US" altLang="zh-CN" sz="1200" kern="1200" dirty="0">
                <a:solidFill>
                  <a:schemeClr val="tx1"/>
                </a:solidFill>
                <a:effectLst/>
                <a:latin typeface="+mn-lt"/>
                <a:ea typeface="+mn-ea"/>
                <a:cs typeface="+mn-cs"/>
              </a:rPr>
              <a:t> network, which contains 5 stages.</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5</a:t>
            </a:fld>
            <a:endParaRPr lang="en-US"/>
          </a:p>
        </p:txBody>
      </p:sp>
    </p:spTree>
    <p:extLst>
      <p:ext uri="{BB962C8B-B14F-4D97-AF65-F5344CB8AC3E}">
        <p14:creationId xmlns:p14="http://schemas.microsoft.com/office/powerpoint/2010/main" val="83409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architecture of PNNs usually contains several stages, and each stage contains a mapping layer, several consecutive MLPs, and an aggregation layer. The mapping layer contains sampling and grouping operations, used to build a relationship between the input and output point clouds. After mapping layer, the features of input points are grouped, and then convolved through consecutive MLPs. Finally, the aggregation layer aggregates the feature groups usually by max-pooling, to obtain the output features. Here is the architecture of </a:t>
            </a:r>
            <a:r>
              <a:rPr lang="en-US" altLang="zh-CN" sz="1200" kern="1200" dirty="0" err="1">
                <a:solidFill>
                  <a:schemeClr val="tx1"/>
                </a:solidFill>
                <a:effectLst/>
                <a:latin typeface="+mn-lt"/>
                <a:ea typeface="+mn-ea"/>
                <a:cs typeface="+mn-cs"/>
              </a:rPr>
              <a:t>PointNeXt</a:t>
            </a:r>
            <a:r>
              <a:rPr lang="en-US" altLang="zh-CN" sz="1200" kern="1200" dirty="0">
                <a:solidFill>
                  <a:schemeClr val="tx1"/>
                </a:solidFill>
                <a:effectLst/>
                <a:latin typeface="+mn-lt"/>
                <a:ea typeface="+mn-ea"/>
                <a:cs typeface="+mn-cs"/>
              </a:rPr>
              <a:t> network, which contains 5 stages.</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6</a:t>
            </a:fld>
            <a:endParaRPr lang="en-US"/>
          </a:p>
        </p:txBody>
      </p:sp>
    </p:spTree>
    <p:extLst>
      <p:ext uri="{BB962C8B-B14F-4D97-AF65-F5344CB8AC3E}">
        <p14:creationId xmlns:p14="http://schemas.microsoft.com/office/powerpoint/2010/main" val="3682549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However, the edge deployment of PNNs is faced with two challenges: memory access and computation bottleneck. The large parameters and low data reuse of 1×1 kernel size in PNNs, cause large amount of off-chip memory access. Meanwhile, irregular memory access in grouping and sampling operations reduces the memory access efficiency. For computation bottleneck, convolution dominates in computation, thus introducing high computational complexity. And the sequential operations in sampling such as Farthest Point Sampling (FPS) leads to low computation parallelism, high latency, and computational complexity. </a:t>
            </a:r>
            <a:endParaRPr lang="zh-CN" altLang="en-US" dirty="0"/>
          </a:p>
        </p:txBody>
      </p:sp>
      <p:sp>
        <p:nvSpPr>
          <p:cNvPr id="4" name="灯片编号占位符 3"/>
          <p:cNvSpPr>
            <a:spLocks noGrp="1"/>
          </p:cNvSpPr>
          <p:nvPr>
            <p:ph type="sldNum" sz="quarter" idx="5"/>
          </p:nvPr>
        </p:nvSpPr>
        <p:spPr/>
        <p:txBody>
          <a:bodyPr/>
          <a:lstStyle/>
          <a:p>
            <a:fld id="{90C67994-E6D8-4BF4-9EBF-04AA14CA2F24}" type="slidenum">
              <a:rPr lang="en-US" smtClean="0"/>
              <a:pPr/>
              <a:t>7</a:t>
            </a:fld>
            <a:endParaRPr lang="en-US"/>
          </a:p>
        </p:txBody>
      </p:sp>
    </p:spTree>
    <p:extLst>
      <p:ext uri="{BB962C8B-B14F-4D97-AF65-F5344CB8AC3E}">
        <p14:creationId xmlns:p14="http://schemas.microsoft.com/office/powerpoint/2010/main" val="4212383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the existing works, </a:t>
            </a:r>
            <a:r>
              <a:rPr lang="en-US" altLang="zh-CN" sz="1200" kern="1200" dirty="0" err="1">
                <a:solidFill>
                  <a:schemeClr val="tx1"/>
                </a:solidFill>
                <a:effectLst/>
                <a:latin typeface="+mn-lt"/>
                <a:ea typeface="+mn-ea"/>
                <a:cs typeface="+mn-cs"/>
              </a:rPr>
              <a:t>Mesorasi</a:t>
            </a:r>
            <a:r>
              <a:rPr lang="en-US" altLang="zh-CN" sz="1200" kern="1200" dirty="0">
                <a:solidFill>
                  <a:schemeClr val="tx1"/>
                </a:solidFill>
                <a:effectLst/>
                <a:latin typeface="+mn-lt"/>
                <a:ea typeface="+mn-ea"/>
                <a:cs typeface="+mn-cs"/>
              </a:rPr>
              <a:t> uses a delayed-aggregation method to increase the feature reuse. But it exchanges the order of convolution and grouping in PNNs and thus degrades the network accuracy. PNNPU partitions point cloud into blocks and then performs intra-block sampling to reduce the complexity of mapping operations and eliminate the irregular off-chip memory access of MLPs. However, the proposed intra-block sampling method also degrades the network accuracy in small-scale scenarios /</a:t>
            </a:r>
            <a:r>
              <a:rPr lang="en-US" altLang="zh-CN" sz="1200" kern="1200" dirty="0" err="1">
                <a:solidFill>
                  <a:schemeClr val="tx1"/>
                </a:solidFill>
                <a:effectLst/>
                <a:latin typeface="+mn-lt"/>
                <a:ea typeface="+mn-ea"/>
                <a:cs typeface="+mn-cs"/>
              </a:rPr>
              <a:t>səˈnærioʊz</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PointAcc</a:t>
            </a:r>
            <a:r>
              <a:rPr lang="en-US" altLang="zh-CN" sz="1200" kern="1200" dirty="0">
                <a:solidFill>
                  <a:schemeClr val="tx1"/>
                </a:solidFill>
                <a:effectLst/>
                <a:latin typeface="+mn-lt"/>
                <a:ea typeface="+mn-ea"/>
                <a:cs typeface="+mn-cs"/>
              </a:rPr>
              <a:t> uses a configurable mapping hardware to support multiple types of mapping operations. However, the off-chip memory access is large and the reuse rate of the mapping hardware is low.</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8</a:t>
            </a:fld>
            <a:endParaRPr lang="en-US"/>
          </a:p>
        </p:txBody>
      </p:sp>
    </p:spTree>
    <p:extLst>
      <p:ext uri="{BB962C8B-B14F-4D97-AF65-F5344CB8AC3E}">
        <p14:creationId xmlns:p14="http://schemas.microsoft.com/office/powerpoint/2010/main" val="126994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the existing works, </a:t>
            </a:r>
            <a:r>
              <a:rPr lang="en-US" altLang="zh-CN" sz="1200" kern="1200" dirty="0" err="1">
                <a:solidFill>
                  <a:schemeClr val="tx1"/>
                </a:solidFill>
                <a:effectLst/>
                <a:latin typeface="+mn-lt"/>
                <a:ea typeface="+mn-ea"/>
                <a:cs typeface="+mn-cs"/>
              </a:rPr>
              <a:t>Mesorasi</a:t>
            </a:r>
            <a:r>
              <a:rPr lang="en-US" altLang="zh-CN" sz="1200" kern="1200" dirty="0">
                <a:solidFill>
                  <a:schemeClr val="tx1"/>
                </a:solidFill>
                <a:effectLst/>
                <a:latin typeface="+mn-lt"/>
                <a:ea typeface="+mn-ea"/>
                <a:cs typeface="+mn-cs"/>
              </a:rPr>
              <a:t> uses a delayed-aggregation method to increase the feature reuse. But it exchanges the order of convolution and grouping in PNNs and thus degrades the network accuracy. PNNPU partitions point cloud into blocks and then performs intra-block sampling to reduce the complexity of mapping operations and eliminate the irregular off-chip memory access of MLPs. However, the proposed intra-block sampling method also degrades the network accuracy in small-scale scenarios /</a:t>
            </a:r>
            <a:r>
              <a:rPr lang="en-US" altLang="zh-CN" sz="1200" kern="1200" dirty="0" err="1">
                <a:solidFill>
                  <a:schemeClr val="tx1"/>
                </a:solidFill>
                <a:effectLst/>
                <a:latin typeface="+mn-lt"/>
                <a:ea typeface="+mn-ea"/>
                <a:cs typeface="+mn-cs"/>
              </a:rPr>
              <a:t>səˈnærioʊz</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PointAcc</a:t>
            </a:r>
            <a:r>
              <a:rPr lang="en-US" altLang="zh-CN" sz="1200" kern="1200" dirty="0">
                <a:solidFill>
                  <a:schemeClr val="tx1"/>
                </a:solidFill>
                <a:effectLst/>
                <a:latin typeface="+mn-lt"/>
                <a:ea typeface="+mn-ea"/>
                <a:cs typeface="+mn-cs"/>
              </a:rPr>
              <a:t> uses a configurable mapping hardware to support multiple types of mapping operations. However, the off-chip memory access is large and the reuse rate of the mapping hardware is low.</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9</a:t>
            </a:fld>
            <a:endParaRPr lang="en-US"/>
          </a:p>
        </p:txBody>
      </p:sp>
    </p:spTree>
    <p:extLst>
      <p:ext uri="{BB962C8B-B14F-4D97-AF65-F5344CB8AC3E}">
        <p14:creationId xmlns:p14="http://schemas.microsoft.com/office/powerpoint/2010/main" val="4202332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the existing works, </a:t>
            </a:r>
            <a:r>
              <a:rPr lang="en-US" altLang="zh-CN" sz="1200" kern="1200" dirty="0" err="1">
                <a:solidFill>
                  <a:schemeClr val="tx1"/>
                </a:solidFill>
                <a:effectLst/>
                <a:latin typeface="+mn-lt"/>
                <a:ea typeface="+mn-ea"/>
                <a:cs typeface="+mn-cs"/>
              </a:rPr>
              <a:t>Mesorasi</a:t>
            </a:r>
            <a:r>
              <a:rPr lang="en-US" altLang="zh-CN" sz="1200" kern="1200" dirty="0">
                <a:solidFill>
                  <a:schemeClr val="tx1"/>
                </a:solidFill>
                <a:effectLst/>
                <a:latin typeface="+mn-lt"/>
                <a:ea typeface="+mn-ea"/>
                <a:cs typeface="+mn-cs"/>
              </a:rPr>
              <a:t> uses a delayed-aggregation method to increase the feature reuse. But it exchanges the order of convolution and grouping in PNNs and thus degrades the network accuracy. PNNPU partitions point cloud into blocks and then performs intra-block sampling to reduce the complexity of mapping operations and eliminate the irregular off-chip memory access of MLPs. However, the proposed intra-block sampling method also degrades the network accuracy in small-scale scenarios /</a:t>
            </a:r>
            <a:r>
              <a:rPr lang="en-US" altLang="zh-CN" sz="1200" kern="1200" dirty="0" err="1">
                <a:solidFill>
                  <a:schemeClr val="tx1"/>
                </a:solidFill>
                <a:effectLst/>
                <a:latin typeface="+mn-lt"/>
                <a:ea typeface="+mn-ea"/>
                <a:cs typeface="+mn-cs"/>
              </a:rPr>
              <a:t>səˈnærioʊz</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PointAcc</a:t>
            </a:r>
            <a:r>
              <a:rPr lang="en-US" altLang="zh-CN" sz="1200" kern="1200" dirty="0">
                <a:solidFill>
                  <a:schemeClr val="tx1"/>
                </a:solidFill>
                <a:effectLst/>
                <a:latin typeface="+mn-lt"/>
                <a:ea typeface="+mn-ea"/>
                <a:cs typeface="+mn-cs"/>
              </a:rPr>
              <a:t> uses a configurable mapping hardware to support multiple types of mapping operations. However, the off-chip memory access is large and the reuse rate of the mapping hardware is low.</a:t>
            </a:r>
            <a:endParaRPr lang="zh-CN" altLang="en-US" dirty="0"/>
          </a:p>
        </p:txBody>
      </p:sp>
      <p:sp>
        <p:nvSpPr>
          <p:cNvPr id="4" name="灯片编号占位符 3"/>
          <p:cNvSpPr>
            <a:spLocks noGrp="1"/>
          </p:cNvSpPr>
          <p:nvPr>
            <p:ph type="sldNum" sz="quarter" idx="10"/>
          </p:nvPr>
        </p:nvSpPr>
        <p:spPr/>
        <p:txBody>
          <a:bodyPr/>
          <a:lstStyle/>
          <a:p>
            <a:fld id="{90C67994-E6D8-4BF4-9EBF-04AA14CA2F24}" type="slidenum">
              <a:rPr lang="en-US" smtClean="0"/>
              <a:pPr/>
              <a:t>10</a:t>
            </a:fld>
            <a:endParaRPr lang="en-US"/>
          </a:p>
        </p:txBody>
      </p:sp>
    </p:spTree>
    <p:extLst>
      <p:ext uri="{BB962C8B-B14F-4D97-AF65-F5344CB8AC3E}">
        <p14:creationId xmlns:p14="http://schemas.microsoft.com/office/powerpoint/2010/main" val="7061894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61000"/>
            <a:duotone>
              <a:schemeClr val="accent2">
                <a:shade val="45000"/>
                <a:satMod val="135000"/>
              </a:schemeClr>
              <a:prstClr val="white"/>
            </a:duotone>
            <a:lum/>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125339" y="1313765"/>
            <a:ext cx="11941327" cy="2610290"/>
          </a:xfrm>
        </p:spPr>
        <p:txBody>
          <a:bodyPr>
            <a:noAutofit/>
          </a:bodyPr>
          <a:lstStyle>
            <a:lvl1pPr>
              <a:defRPr sz="4800" b="1">
                <a:solidFill>
                  <a:schemeClr val="accent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Subtitle 2"/>
          <p:cNvSpPr>
            <a:spLocks noGrp="1"/>
          </p:cNvSpPr>
          <p:nvPr>
            <p:ph type="subTitle" idx="1"/>
          </p:nvPr>
        </p:nvSpPr>
        <p:spPr>
          <a:xfrm>
            <a:off x="126169" y="4239090"/>
            <a:ext cx="11939662" cy="1845205"/>
          </a:xfrm>
        </p:spPr>
        <p:txBody>
          <a:bodyPr>
            <a:normAutofit/>
          </a:bodyPr>
          <a:lstStyle>
            <a:lvl1pPr marL="0" indent="0" algn="ctr">
              <a:spcBef>
                <a:spcPts val="0"/>
              </a:spcBef>
              <a:buNone/>
              <a:defRPr sz="4800" b="1">
                <a:solidFill>
                  <a:schemeClr val="accent2"/>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4"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970" y="67090"/>
            <a:ext cx="1156665" cy="1156665"/>
          </a:xfrm>
          <a:prstGeom prst="rect">
            <a:avLst/>
          </a:prstGeom>
        </p:spPr>
      </p:pic>
      <p:pic>
        <p:nvPicPr>
          <p:cNvPr id="5" name="图片 9"/>
          <p:cNvPicPr>
            <a:picLocks noChangeAspect="1"/>
          </p:cNvPicPr>
          <p:nvPr userDrawn="1"/>
        </p:nvPicPr>
        <p:blipFill rotWithShape="1">
          <a:blip r:embed="rId3">
            <a:extLst>
              <a:ext uri="{28A0092B-C50C-407E-A947-70E740481C1C}">
                <a14:useLocalDpi xmlns:a14="http://schemas.microsoft.com/office/drawing/2010/main" val="0"/>
              </a:ext>
            </a:extLst>
          </a:blip>
          <a:srcRect l="15750" r="46980"/>
          <a:stretch/>
        </p:blipFill>
        <p:spPr>
          <a:xfrm>
            <a:off x="1376645" y="176005"/>
            <a:ext cx="1704020" cy="1047750"/>
          </a:xfrm>
          <a:prstGeom prst="rect">
            <a:avLst/>
          </a:prstGeom>
        </p:spPr>
      </p:pic>
      <p:pic>
        <p:nvPicPr>
          <p:cNvPr id="6" name="Picture 12"/>
          <p:cNvPicPr>
            <a:picLocks noChangeAspect="1"/>
          </p:cNvPicPr>
          <p:nvPr userDrawn="1"/>
        </p:nvPicPr>
        <p:blipFill rotWithShape="1">
          <a:blip r:embed="rId4">
            <a:extLst>
              <a:ext uri="{28A0092B-C50C-407E-A947-70E740481C1C}">
                <a14:useLocalDpi xmlns:a14="http://schemas.microsoft.com/office/drawing/2010/main" val="0"/>
              </a:ext>
            </a:extLst>
          </a:blip>
          <a:srcRect l="11272"/>
          <a:stretch/>
        </p:blipFill>
        <p:spPr>
          <a:xfrm>
            <a:off x="6579533" y="1403775"/>
            <a:ext cx="5611267" cy="4636414"/>
          </a:xfrm>
          <a:prstGeom prst="rect">
            <a:avLst/>
          </a:prstGeom>
        </p:spPr>
      </p:pic>
      <p:sp>
        <p:nvSpPr>
          <p:cNvPr id="9" name="Rectangle 6">
            <a:extLst>
              <a:ext uri="{FF2B5EF4-FFF2-40B4-BE49-F238E27FC236}">
                <a16:creationId xmlns:a16="http://schemas.microsoft.com/office/drawing/2014/main" id="{3F6B804B-58EE-47B7-960B-345233BFAC17}"/>
              </a:ext>
            </a:extLst>
          </p:cNvPr>
          <p:cNvSpPr/>
          <p:nvPr userDrawn="1"/>
        </p:nvSpPr>
        <p:spPr>
          <a:xfrm>
            <a:off x="0" y="6040189"/>
            <a:ext cx="12192000" cy="82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9027912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905"/>
            <a:ext cx="12192000" cy="82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0" y="8617"/>
            <a:ext cx="12192000" cy="818478"/>
          </a:xfrm>
        </p:spPr>
        <p:txBody>
          <a:bodyPr>
            <a:noAutofit/>
          </a:bodyPr>
          <a:lstStyle>
            <a:lvl1pPr algn="ctr">
              <a:defRPr sz="3600" b="1">
                <a:solidFill>
                  <a:schemeClr val="bg1"/>
                </a:solidFill>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a:xfrm>
            <a:off x="56774" y="839967"/>
            <a:ext cx="11988800" cy="5661865"/>
          </a:xfrm>
        </p:spPr>
        <p:txBody>
          <a:bodyPr>
            <a:normAutofit/>
          </a:bodyPr>
          <a:lstStyle>
            <a:lvl1pPr marL="342900" indent="-342900">
              <a:spcBef>
                <a:spcPts val="900"/>
              </a:spcBef>
              <a:buClrTx/>
              <a:buFont typeface="Wingdings" pitchFamily="2" charset="2"/>
              <a:buChar char="q"/>
              <a:defRPr sz="2800" b="0">
                <a:solidFill>
                  <a:schemeClr val="tx1"/>
                </a:solidFill>
                <a:latin typeface="Arial" pitchFamily="34" charset="0"/>
                <a:cs typeface="Arial" pitchFamily="34" charset="0"/>
              </a:defRPr>
            </a:lvl1pPr>
            <a:lvl2pPr>
              <a:spcBef>
                <a:spcPts val="600"/>
              </a:spcBef>
              <a:buFont typeface="Wingdings" pitchFamily="2" charset="2"/>
              <a:buChar char="Ø"/>
              <a:defRPr sz="2400" b="0">
                <a:solidFill>
                  <a:schemeClr val="tx1"/>
                </a:solidFill>
                <a:latin typeface="Arial" pitchFamily="34" charset="0"/>
                <a:cs typeface="Arial" pitchFamily="34" charset="0"/>
              </a:defRPr>
            </a:lvl2pPr>
            <a:lvl3pPr marL="1143000" indent="-228600">
              <a:spcBef>
                <a:spcPts val="600"/>
              </a:spcBef>
              <a:buFont typeface="Wingdings" pitchFamily="2" charset="2"/>
              <a:buChar char="v"/>
              <a:defRPr sz="2000" b="0">
                <a:solidFill>
                  <a:schemeClr val="tx1"/>
                </a:solidFill>
                <a:latin typeface="Arial" pitchFamily="34" charset="0"/>
                <a:cs typeface="Arial" pitchFamily="34" charset="0"/>
              </a:defRPr>
            </a:lvl3pPr>
            <a:lvl4pPr>
              <a:spcBef>
                <a:spcPts val="600"/>
              </a:spcBef>
              <a:buFont typeface="Wingdings" pitchFamily="2" charset="2"/>
              <a:buChar char="§"/>
              <a:defRPr sz="2000" b="0">
                <a:solidFill>
                  <a:schemeClr val="tx1"/>
                </a:solidFill>
                <a:latin typeface="Arial" pitchFamily="34" charset="0"/>
                <a:cs typeface="Arial" pitchFamily="34" charset="0"/>
              </a:defRPr>
            </a:lvl4pPr>
            <a:lvl5pPr>
              <a:spcBef>
                <a:spcPts val="600"/>
              </a:spcBef>
              <a:defRPr sz="2000" b="0">
                <a:solidFill>
                  <a:schemeClr val="tx1"/>
                </a:solidFill>
                <a:latin typeface="Arial" pitchFamily="34" charset="0"/>
                <a:cs typeface="Arial" pitchFamily="34" charset="0"/>
              </a:defRPr>
            </a:lvl5pPr>
          </a:lstStyle>
          <a:p>
            <a:pPr lvl="0"/>
            <a:r>
              <a:rPr lang="en-US" dirty="0"/>
              <a:t> 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a:p>
            <a:pPr lvl="0"/>
            <a:r>
              <a:rPr lang="en-US" dirty="0"/>
              <a:t>Click</a:t>
            </a:r>
          </a:p>
        </p:txBody>
      </p:sp>
      <p:sp>
        <p:nvSpPr>
          <p:cNvPr id="6" name="Slide Number Placeholder 5"/>
          <p:cNvSpPr>
            <a:spLocks noGrp="1"/>
          </p:cNvSpPr>
          <p:nvPr>
            <p:ph type="sldNum" sz="quarter" idx="12"/>
          </p:nvPr>
        </p:nvSpPr>
        <p:spPr>
          <a:xfrm>
            <a:off x="11496600" y="6484258"/>
            <a:ext cx="564549" cy="365125"/>
          </a:xfrm>
        </p:spPr>
        <p:txBody>
          <a:bodyPr/>
          <a:lstStyle>
            <a:lvl1pPr>
              <a:defRPr sz="1400" b="1">
                <a:solidFill>
                  <a:srgbClr val="17347D"/>
                </a:solidFill>
                <a:effectLst>
                  <a:outerShdw blurRad="38100" dist="38100" dir="2700000" algn="tl">
                    <a:srgbClr val="000000">
                      <a:alpha val="43137"/>
                    </a:srgbClr>
                  </a:outerShdw>
                </a:effectLst>
              </a:defRPr>
            </a:lvl1pPr>
          </a:lstStyle>
          <a:p>
            <a:fld id="{B6F15528-21DE-4FAA-801E-634DDDAF4B2B}" type="slidenum">
              <a:rPr lang="en-US" smtClean="0"/>
              <a:pPr/>
              <a:t>‹#›</a:t>
            </a:fld>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em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39218"/>
            <a:ext cx="12192000" cy="2349821"/>
          </a:xfrm>
        </p:spPr>
        <p:txBody>
          <a:bodyPr/>
          <a:lstStyle/>
          <a:p>
            <a:r>
              <a:rPr lang="en-US" altLang="zh-CN" sz="4000" i="1" dirty="0">
                <a:effectLst>
                  <a:outerShdw blurRad="38100" dist="38100" dir="2700000" algn="tl">
                    <a:srgbClr val="000000">
                      <a:alpha val="43137"/>
                    </a:srgbClr>
                  </a:outerShdw>
                </a:effectLst>
              </a:rPr>
              <a:t>An Energy-Efficient 3D Point Cloud Neural Network Accelerator With Efficient Filter Pruning, MLP Fusion, and Dual-Stream Sampling</a:t>
            </a:r>
            <a:endParaRPr lang="zh-CN" altLang="en-US" sz="4000" dirty="0"/>
          </a:p>
        </p:txBody>
      </p:sp>
      <p:sp>
        <p:nvSpPr>
          <p:cNvPr id="3" name="Subtitle 2"/>
          <p:cNvSpPr>
            <a:spLocks noGrp="1"/>
          </p:cNvSpPr>
          <p:nvPr>
            <p:ph type="subTitle" idx="1"/>
          </p:nvPr>
        </p:nvSpPr>
        <p:spPr>
          <a:xfrm>
            <a:off x="0" y="3762268"/>
            <a:ext cx="12192000" cy="1682613"/>
          </a:xfrm>
        </p:spPr>
        <p:txBody>
          <a:bodyPr>
            <a:noAutofit/>
          </a:bodyPr>
          <a:lstStyle/>
          <a:p>
            <a:pPr>
              <a:lnSpc>
                <a:spcPct val="150000"/>
              </a:lnSpc>
            </a:pPr>
            <a:r>
              <a:rPr lang="en-US" altLang="zh-CN" sz="2300" b="0" baseline="30000" dirty="0">
                <a:solidFill>
                  <a:schemeClr val="tx1"/>
                </a:solidFill>
              </a:rPr>
              <a:t>1</a:t>
            </a:r>
            <a:r>
              <a:rPr lang="en-US" altLang="zh-CN" sz="2300" u="sng" dirty="0">
                <a:solidFill>
                  <a:schemeClr val="tx1"/>
                </a:solidFill>
              </a:rPr>
              <a:t>Changchun Zhou</a:t>
            </a:r>
            <a:r>
              <a:rPr lang="en-US" altLang="zh-CN" sz="2300" b="0" dirty="0">
                <a:solidFill>
                  <a:schemeClr val="tx1"/>
                </a:solidFill>
              </a:rPr>
              <a:t>, </a:t>
            </a:r>
            <a:r>
              <a:rPr lang="en-US" altLang="zh-CN" sz="2300" b="0" baseline="30000" dirty="0">
                <a:solidFill>
                  <a:schemeClr val="tx1"/>
                </a:solidFill>
              </a:rPr>
              <a:t>1</a:t>
            </a:r>
            <a:r>
              <a:rPr lang="en-US" altLang="zh-CN" sz="2300" b="0" dirty="0">
                <a:solidFill>
                  <a:schemeClr val="tx1"/>
                </a:solidFill>
              </a:rPr>
              <a:t>Yuzhe Fu, </a:t>
            </a:r>
            <a:r>
              <a:rPr lang="en-US" altLang="zh-CN" sz="2300" b="0" baseline="30000" dirty="0">
                <a:solidFill>
                  <a:schemeClr val="tx1"/>
                </a:solidFill>
              </a:rPr>
              <a:t>1</a:t>
            </a:r>
            <a:r>
              <a:rPr lang="en-US" altLang="zh-CN" sz="2300" b="0" dirty="0">
                <a:solidFill>
                  <a:schemeClr val="tx1"/>
                </a:solidFill>
              </a:rPr>
              <a:t>Min Liu, </a:t>
            </a:r>
            <a:r>
              <a:rPr lang="en-US" altLang="zh-CN" sz="2300" b="0" baseline="30000" dirty="0">
                <a:solidFill>
                  <a:schemeClr val="tx1"/>
                </a:solidFill>
              </a:rPr>
              <a:t>1</a:t>
            </a:r>
            <a:r>
              <a:rPr lang="en-US" altLang="zh-CN" sz="2300" b="0" dirty="0">
                <a:solidFill>
                  <a:schemeClr val="tx1"/>
                </a:solidFill>
              </a:rPr>
              <a:t>Siyuan Qiu, </a:t>
            </a:r>
            <a:r>
              <a:rPr lang="en-US" altLang="zh-CN" sz="2300" b="0" baseline="30000" dirty="0">
                <a:solidFill>
                  <a:schemeClr val="tx1"/>
                </a:solidFill>
              </a:rPr>
              <a:t>1</a:t>
            </a:r>
            <a:r>
              <a:rPr lang="en-US" altLang="zh-CN" sz="2300" b="0" dirty="0">
                <a:solidFill>
                  <a:schemeClr val="tx1"/>
                </a:solidFill>
              </a:rPr>
              <a:t>Ge Li, </a:t>
            </a:r>
            <a:r>
              <a:rPr lang="en-US" altLang="zh-CN" sz="2300" b="0" baseline="30000" dirty="0">
                <a:solidFill>
                  <a:schemeClr val="tx1"/>
                </a:solidFill>
              </a:rPr>
              <a:t>2</a:t>
            </a:r>
            <a:r>
              <a:rPr lang="en-US" altLang="zh-CN" sz="2300" b="0" dirty="0">
                <a:solidFill>
                  <a:schemeClr val="tx1"/>
                </a:solidFill>
              </a:rPr>
              <a:t>Yifan He, and </a:t>
            </a:r>
            <a:r>
              <a:rPr lang="en-US" altLang="zh-CN" sz="2300" b="0" baseline="30000" dirty="0">
                <a:solidFill>
                  <a:schemeClr val="tx1"/>
                </a:solidFill>
              </a:rPr>
              <a:t>1</a:t>
            </a:r>
            <a:r>
              <a:rPr lang="en-US" altLang="zh-CN" sz="2300" b="0" dirty="0">
                <a:solidFill>
                  <a:schemeClr val="tx1"/>
                </a:solidFill>
              </a:rPr>
              <a:t>Hailong Jiao</a:t>
            </a:r>
          </a:p>
          <a:p>
            <a:pPr>
              <a:lnSpc>
                <a:spcPct val="150000"/>
              </a:lnSpc>
              <a:spcBef>
                <a:spcPts val="900"/>
              </a:spcBef>
            </a:pPr>
            <a:r>
              <a:rPr lang="en-US" altLang="zh-CN" sz="2000" b="0" baseline="30000" dirty="0">
                <a:solidFill>
                  <a:schemeClr val="tx1"/>
                </a:solidFill>
              </a:rPr>
              <a:t>1</a:t>
            </a:r>
            <a:r>
              <a:rPr lang="en-US" altLang="zh-CN" sz="2000" b="0" dirty="0">
                <a:solidFill>
                  <a:schemeClr val="tx1"/>
                </a:solidFill>
              </a:rPr>
              <a:t>Shenzhen Graduate School, Peking University, Shenzhen, China</a:t>
            </a:r>
          </a:p>
          <a:p>
            <a:pPr>
              <a:lnSpc>
                <a:spcPct val="150000"/>
              </a:lnSpc>
            </a:pPr>
            <a:r>
              <a:rPr lang="en-US" altLang="zh-CN" sz="2000" b="0" baseline="30000" dirty="0">
                <a:solidFill>
                  <a:schemeClr val="tx1"/>
                </a:solidFill>
              </a:rPr>
              <a:t>2</a:t>
            </a:r>
            <a:r>
              <a:rPr lang="en-US" altLang="zh-CN" sz="2000" b="0" dirty="0">
                <a:solidFill>
                  <a:schemeClr val="tx1"/>
                </a:solidFill>
              </a:rPr>
              <a:t>Reconova Technologies Co., Ltd., Xiamen, China</a:t>
            </a:r>
          </a:p>
        </p:txBody>
      </p:sp>
      <p:pic>
        <p:nvPicPr>
          <p:cNvPr id="4" name="图形 3">
            <a:extLst>
              <a:ext uri="{FF2B5EF4-FFF2-40B4-BE49-F238E27FC236}">
                <a16:creationId xmlns:a16="http://schemas.microsoft.com/office/drawing/2014/main" id="{31FED3CC-1176-FB78-4A37-7116A6AD04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970140" y="101069"/>
            <a:ext cx="2202360" cy="1527731"/>
          </a:xfrm>
          <a:prstGeom prst="rect">
            <a:avLst/>
          </a:prstGeom>
        </p:spPr>
      </p:pic>
      <p:sp>
        <p:nvSpPr>
          <p:cNvPr id="7" name="文本框 6">
            <a:extLst>
              <a:ext uri="{FF2B5EF4-FFF2-40B4-BE49-F238E27FC236}">
                <a16:creationId xmlns:a16="http://schemas.microsoft.com/office/drawing/2014/main" id="{C8B3A961-A006-5B2A-1CED-3B933A96BAEB}"/>
              </a:ext>
            </a:extLst>
          </p:cNvPr>
          <p:cNvSpPr txBox="1"/>
          <p:nvPr/>
        </p:nvSpPr>
        <p:spPr>
          <a:xfrm>
            <a:off x="9036295" y="6367847"/>
            <a:ext cx="3035831" cy="369332"/>
          </a:xfrm>
          <a:prstGeom prst="rect">
            <a:avLst/>
          </a:prstGeom>
          <a:noFill/>
        </p:spPr>
        <p:txBody>
          <a:bodyPr wrap="none" rtlCol="0">
            <a:spAutoFit/>
          </a:bodyPr>
          <a:lstStyle/>
          <a:p>
            <a:r>
              <a:rPr lang="en-US" altLang="zh-CN" b="1" dirty="0">
                <a:latin typeface="Arial" panose="020B0604020202020204" pitchFamily="34" charset="0"/>
                <a:cs typeface="Arial" panose="020B0604020202020204" pitchFamily="34" charset="0"/>
              </a:rPr>
              <a:t>http://www.PKU-VLSI.com</a:t>
            </a:r>
            <a:endParaRPr lang="zh-CN" altLang="en-US" b="1" dirty="0">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2067759E-E6C3-E22F-CBBE-2802CFE7D232}"/>
              </a:ext>
            </a:extLst>
          </p:cNvPr>
          <p:cNvGrpSpPr/>
          <p:nvPr/>
        </p:nvGrpSpPr>
        <p:grpSpPr>
          <a:xfrm>
            <a:off x="3305690" y="5823161"/>
            <a:ext cx="6289082" cy="400110"/>
            <a:chOff x="4225699" y="3270455"/>
            <a:chExt cx="6289082" cy="400110"/>
          </a:xfrm>
        </p:grpSpPr>
        <p:sp>
          <p:nvSpPr>
            <p:cNvPr id="9" name="TextBox 7">
              <a:extLst>
                <a:ext uri="{FF2B5EF4-FFF2-40B4-BE49-F238E27FC236}">
                  <a16:creationId xmlns:a16="http://schemas.microsoft.com/office/drawing/2014/main" id="{C77C84D4-9B90-EA8D-AFCA-441C38341996}"/>
                </a:ext>
              </a:extLst>
            </p:cNvPr>
            <p:cNvSpPr txBox="1"/>
            <p:nvPr/>
          </p:nvSpPr>
          <p:spPr>
            <a:xfrm>
              <a:off x="4225699" y="3270455"/>
              <a:ext cx="294416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Oct 29 – Nov 2,</a:t>
              </a:r>
              <a:r>
                <a:rPr lang="en-US" sz="2000" baseline="0" dirty="0">
                  <a:latin typeface="Arial" panose="020B0604020202020204" pitchFamily="34" charset="0"/>
                  <a:cs typeface="Arial" panose="020B0604020202020204" pitchFamily="34" charset="0"/>
                </a:rPr>
                <a:t> 2023</a:t>
              </a:r>
              <a:endParaRPr lang="en-US" sz="2000" dirty="0">
                <a:latin typeface="Arial" panose="020B0604020202020204" pitchFamily="34" charset="0"/>
                <a:cs typeface="Arial" panose="020B0604020202020204" pitchFamily="34" charset="0"/>
              </a:endParaRPr>
            </a:p>
          </p:txBody>
        </p:sp>
        <p:sp>
          <p:nvSpPr>
            <p:cNvPr id="10" name="TextBox 8">
              <a:extLst>
                <a:ext uri="{FF2B5EF4-FFF2-40B4-BE49-F238E27FC236}">
                  <a16:creationId xmlns:a16="http://schemas.microsoft.com/office/drawing/2014/main" id="{D5E98776-F3A3-5941-C175-86AB90382431}"/>
                </a:ext>
              </a:extLst>
            </p:cNvPr>
            <p:cNvSpPr txBox="1"/>
            <p:nvPr/>
          </p:nvSpPr>
          <p:spPr>
            <a:xfrm>
              <a:off x="7169077" y="3270455"/>
              <a:ext cx="334570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San Francisco, California</a:t>
              </a:r>
            </a:p>
          </p:txBody>
        </p:sp>
        <p:sp>
          <p:nvSpPr>
            <p:cNvPr id="11" name="Rectangle 9">
              <a:extLst>
                <a:ext uri="{FF2B5EF4-FFF2-40B4-BE49-F238E27FC236}">
                  <a16:creationId xmlns:a16="http://schemas.microsoft.com/office/drawing/2014/main" id="{5E0E2657-50DF-6FFA-B26A-F0DB047F18DA}"/>
                </a:ext>
              </a:extLst>
            </p:cNvPr>
            <p:cNvSpPr/>
            <p:nvPr/>
          </p:nvSpPr>
          <p:spPr>
            <a:xfrm rot="13620000" flipV="1">
              <a:off x="6954438" y="3379829"/>
              <a:ext cx="182880" cy="181360"/>
            </a:xfrm>
            <a:prstGeom prst="rect">
              <a:avLst/>
            </a:prstGeom>
            <a:solidFill>
              <a:srgbClr val="C0504D"/>
            </a:solid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Arial" panose="020B0604020202020204" pitchFamily="34" charset="0"/>
                <a:cs typeface="Arial" panose="020B0604020202020204" pitchFamily="34" charset="0"/>
              </a:endParaRPr>
            </a:p>
          </p:txBody>
        </p:sp>
      </p:grpSp>
      <p:grpSp>
        <p:nvGrpSpPr>
          <p:cNvPr id="12" name="组合 11">
            <a:extLst>
              <a:ext uri="{FF2B5EF4-FFF2-40B4-BE49-F238E27FC236}">
                <a16:creationId xmlns:a16="http://schemas.microsoft.com/office/drawing/2014/main" id="{CBABD293-9E35-ACB5-E7BF-6A6246E38B9D}"/>
              </a:ext>
            </a:extLst>
          </p:cNvPr>
          <p:cNvGrpSpPr/>
          <p:nvPr/>
        </p:nvGrpSpPr>
        <p:grpSpPr>
          <a:xfrm>
            <a:off x="110335" y="5589458"/>
            <a:ext cx="2910874" cy="1156665"/>
            <a:chOff x="201781" y="2855108"/>
            <a:chExt cx="2910874" cy="1156665"/>
          </a:xfrm>
        </p:grpSpPr>
        <p:pic>
          <p:nvPicPr>
            <p:cNvPr id="13" name="图片 8">
              <a:extLst>
                <a:ext uri="{FF2B5EF4-FFF2-40B4-BE49-F238E27FC236}">
                  <a16:creationId xmlns:a16="http://schemas.microsoft.com/office/drawing/2014/main" id="{1F3F4971-2DB7-8244-7D6D-812DD7696E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781" y="2855108"/>
              <a:ext cx="1156665" cy="1156665"/>
            </a:xfrm>
            <a:prstGeom prst="rect">
              <a:avLst/>
            </a:prstGeom>
          </p:spPr>
        </p:pic>
        <p:pic>
          <p:nvPicPr>
            <p:cNvPr id="14" name="图片 9">
              <a:extLst>
                <a:ext uri="{FF2B5EF4-FFF2-40B4-BE49-F238E27FC236}">
                  <a16:creationId xmlns:a16="http://schemas.microsoft.com/office/drawing/2014/main" id="{1CE046AF-603B-D1A3-AB0B-90E66F909E33}"/>
                </a:ext>
              </a:extLst>
            </p:cNvPr>
            <p:cNvPicPr>
              <a:picLocks noChangeAspect="1"/>
            </p:cNvPicPr>
            <p:nvPr/>
          </p:nvPicPr>
          <p:blipFill rotWithShape="1">
            <a:blip r:embed="rId6">
              <a:extLst>
                <a:ext uri="{28A0092B-C50C-407E-A947-70E740481C1C}">
                  <a14:useLocalDpi xmlns:a14="http://schemas.microsoft.com/office/drawing/2010/main" val="0"/>
                </a:ext>
              </a:extLst>
            </a:blip>
            <a:srcRect l="15750" r="47851"/>
            <a:stretch/>
          </p:blipFill>
          <p:spPr>
            <a:xfrm>
              <a:off x="1448456" y="2964023"/>
              <a:ext cx="1664199" cy="1047750"/>
            </a:xfrm>
            <a:prstGeom prst="rect">
              <a:avLst/>
            </a:prstGeom>
          </p:spPr>
        </p:pic>
      </p:grpSp>
    </p:spTree>
    <p:extLst>
      <p:ext uri="{BB962C8B-B14F-4D97-AF65-F5344CB8AC3E}">
        <p14:creationId xmlns:p14="http://schemas.microsoft.com/office/powerpoint/2010/main" val="24417441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0" cy="760218"/>
          </a:xfrm>
        </p:spPr>
        <p:txBody>
          <a:bodyPr/>
          <a:lstStyle/>
          <a:p>
            <a:r>
              <a:rPr lang="en-US" altLang="zh-CN" sz="4000" dirty="0"/>
              <a:t>Existing Works: </a:t>
            </a:r>
            <a:r>
              <a:rPr lang="en-US" altLang="zh-CN" sz="4000" dirty="0" err="1"/>
              <a:t>PointAcc</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dirty="0"/>
          </a:p>
        </p:txBody>
      </p:sp>
      <p:sp>
        <p:nvSpPr>
          <p:cNvPr id="11" name="矩形 10">
            <a:extLst>
              <a:ext uri="{FF2B5EF4-FFF2-40B4-BE49-F238E27FC236}">
                <a16:creationId xmlns:a16="http://schemas.microsoft.com/office/drawing/2014/main" id="{B25F38B6-98C1-2169-F967-438AFAD1B856}"/>
              </a:ext>
            </a:extLst>
          </p:cNvPr>
          <p:cNvSpPr/>
          <p:nvPr/>
        </p:nvSpPr>
        <p:spPr>
          <a:xfrm>
            <a:off x="2990655" y="796534"/>
            <a:ext cx="6210690" cy="594202"/>
          </a:xfrm>
          <a:prstGeom prst="rect">
            <a:avLst/>
          </a:prstGeom>
        </p:spPr>
        <p:txBody>
          <a:bodyPr wrap="square">
            <a:spAutoFit/>
          </a:bodyPr>
          <a:lstStyle/>
          <a:p>
            <a:pPr marL="342900" indent="-342900">
              <a:lnSpc>
                <a:spcPct val="130000"/>
              </a:lnSpc>
              <a:buFont typeface="Arial" panose="020B0604020202020204" pitchFamily="34" charset="0"/>
              <a:buChar char="•"/>
            </a:pPr>
            <a:r>
              <a:rPr lang="en-US" altLang="zh-CN" sz="2800" b="1" dirty="0">
                <a:latin typeface="Arial" panose="020B0604020202020204" pitchFamily="34" charset="0"/>
                <a:cs typeface="Arial" panose="020B0604020202020204" pitchFamily="34" charset="0"/>
              </a:rPr>
              <a:t>Configurable Mapping Hardware</a:t>
            </a:r>
          </a:p>
        </p:txBody>
      </p:sp>
      <p:sp>
        <p:nvSpPr>
          <p:cNvPr id="17" name="矩形 16">
            <a:extLst>
              <a:ext uri="{FF2B5EF4-FFF2-40B4-BE49-F238E27FC236}">
                <a16:creationId xmlns:a16="http://schemas.microsoft.com/office/drawing/2014/main" id="{EB7139E2-CC03-43C1-8780-A00A9DCEFBF4}"/>
              </a:ext>
            </a:extLst>
          </p:cNvPr>
          <p:cNvSpPr/>
          <p:nvPr/>
        </p:nvSpPr>
        <p:spPr>
          <a:xfrm>
            <a:off x="130851" y="1606198"/>
            <a:ext cx="4679273" cy="522451"/>
          </a:xfrm>
          <a:prstGeom prst="rect">
            <a:avLst/>
          </a:prstGeom>
        </p:spPr>
        <p:txBody>
          <a:bodyPr wrap="square" anchor="ctr">
            <a:spAutoFit/>
          </a:bodyPr>
          <a:lstStyle/>
          <a:p>
            <a:pPr marL="342900" indent="-342900">
              <a:lnSpc>
                <a:spcPct val="130000"/>
              </a:lnSpc>
              <a:buFont typeface="Arial" panose="020B0604020202020204" pitchFamily="34" charset="0"/>
              <a:buChar char="•"/>
            </a:pPr>
            <a:r>
              <a:rPr lang="en-US" altLang="zh-CN" sz="2400" dirty="0">
                <a:solidFill>
                  <a:srgbClr val="17347D"/>
                </a:solidFill>
                <a:latin typeface="Arial" panose="020B0604020202020204" pitchFamily="34" charset="0"/>
                <a:cs typeface="Arial" panose="020B0604020202020204" pitchFamily="34" charset="0"/>
              </a:rPr>
              <a:t>Multiple mapping operations</a:t>
            </a:r>
          </a:p>
        </p:txBody>
      </p:sp>
      <p:sp>
        <p:nvSpPr>
          <p:cNvPr id="18" name="矩形 17">
            <a:extLst>
              <a:ext uri="{FF2B5EF4-FFF2-40B4-BE49-F238E27FC236}">
                <a16:creationId xmlns:a16="http://schemas.microsoft.com/office/drawing/2014/main" id="{1A9D2C09-8FAB-48B2-94C1-181D73C670BD}"/>
              </a:ext>
            </a:extLst>
          </p:cNvPr>
          <p:cNvSpPr/>
          <p:nvPr/>
        </p:nvSpPr>
        <p:spPr>
          <a:xfrm>
            <a:off x="8715321" y="1582433"/>
            <a:ext cx="3345828" cy="522451"/>
          </a:xfrm>
          <a:prstGeom prst="rect">
            <a:avLst/>
          </a:prstGeom>
        </p:spPr>
        <p:txBody>
          <a:bodyPr wrap="square">
            <a:spAutoFit/>
          </a:bodyPr>
          <a:lstStyle/>
          <a:p>
            <a:pPr marL="342900" indent="-342900">
              <a:lnSpc>
                <a:spcPct val="130000"/>
              </a:lnSpc>
              <a:buFont typeface="Arial" panose="020B0604020202020204" pitchFamily="34" charset="0"/>
              <a:buChar char="•"/>
            </a:pPr>
            <a:r>
              <a:rPr lang="en-US" altLang="zh-CN" sz="2400" dirty="0">
                <a:solidFill>
                  <a:srgbClr val="C00000"/>
                </a:solidFill>
                <a:latin typeface="Arial" panose="020B0604020202020204" pitchFamily="34" charset="0"/>
                <a:cs typeface="Arial" panose="020B0604020202020204" pitchFamily="34" charset="0"/>
              </a:rPr>
              <a:t>Low hardware reuse</a:t>
            </a:r>
          </a:p>
        </p:txBody>
      </p:sp>
      <p:sp>
        <p:nvSpPr>
          <p:cNvPr id="19" name="矩形 18">
            <a:extLst>
              <a:ext uri="{FF2B5EF4-FFF2-40B4-BE49-F238E27FC236}">
                <a16:creationId xmlns:a16="http://schemas.microsoft.com/office/drawing/2014/main" id="{7F77F2ED-32FF-48AF-9C05-D218BBA0681F}"/>
              </a:ext>
            </a:extLst>
          </p:cNvPr>
          <p:cNvSpPr/>
          <p:nvPr/>
        </p:nvSpPr>
        <p:spPr>
          <a:xfrm>
            <a:off x="4880865" y="1582432"/>
            <a:ext cx="3960995" cy="522451"/>
          </a:xfrm>
          <a:prstGeom prst="rect">
            <a:avLst/>
          </a:prstGeom>
        </p:spPr>
        <p:txBody>
          <a:bodyPr wrap="square" anchor="ctr">
            <a:spAutoFit/>
          </a:bodyPr>
          <a:lstStyle/>
          <a:p>
            <a:pPr marL="342900" indent="-342900">
              <a:lnSpc>
                <a:spcPct val="130000"/>
              </a:lnSpc>
              <a:buFont typeface="Arial" panose="020B0604020202020204" pitchFamily="34" charset="0"/>
              <a:buChar char="•"/>
            </a:pPr>
            <a:r>
              <a:rPr lang="en-US" altLang="zh-CN" sz="2400" dirty="0">
                <a:solidFill>
                  <a:srgbClr val="C00000"/>
                </a:solidFill>
                <a:latin typeface="Arial" panose="020B0604020202020204" pitchFamily="34" charset="0"/>
                <a:cs typeface="Arial" panose="020B0604020202020204" pitchFamily="34" charset="0"/>
              </a:rPr>
              <a:t>Large memory access</a:t>
            </a:r>
          </a:p>
        </p:txBody>
      </p:sp>
      <p:sp>
        <p:nvSpPr>
          <p:cNvPr id="10" name="文本框 9">
            <a:extLst>
              <a:ext uri="{FF2B5EF4-FFF2-40B4-BE49-F238E27FC236}">
                <a16:creationId xmlns:a16="http://schemas.microsoft.com/office/drawing/2014/main" id="{A0BDE908-415E-4035-9B52-5546FF2E36A8}"/>
              </a:ext>
            </a:extLst>
          </p:cNvPr>
          <p:cNvSpPr txBox="1"/>
          <p:nvPr/>
        </p:nvSpPr>
        <p:spPr>
          <a:xfrm>
            <a:off x="-2" y="6340314"/>
            <a:ext cx="12192001" cy="338554"/>
          </a:xfrm>
          <a:prstGeom prst="rect">
            <a:avLst/>
          </a:prstGeom>
          <a:noFill/>
        </p:spPr>
        <p:txBody>
          <a:bodyPr wrap="square" rtlCol="0">
            <a:spAutoFit/>
          </a:bodyPr>
          <a:lstStyle/>
          <a:p>
            <a:pPr marL="342900" indent="-342900" algn="just">
              <a:spcBef>
                <a:spcPts val="300"/>
              </a:spcBef>
              <a:buFont typeface="+mj-lt"/>
              <a:buAutoNum type="arabicPeriod" startAt="11"/>
            </a:pPr>
            <a:r>
              <a:rPr lang="en-US" altLang="zh-CN" sz="1600" dirty="0">
                <a:latin typeface="Arial" panose="020B0604020202020204" pitchFamily="34" charset="0"/>
                <a:cs typeface="Arial" panose="020B0604020202020204" pitchFamily="34" charset="0"/>
              </a:rPr>
              <a:t>Y. Lin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dirty="0" err="1">
                <a:latin typeface="Arial" panose="020B0604020202020204" pitchFamily="34" charset="0"/>
                <a:cs typeface="Arial" panose="020B0604020202020204" pitchFamily="34" charset="0"/>
              </a:rPr>
              <a:t>PointAcc</a:t>
            </a:r>
            <a:r>
              <a:rPr lang="en-US" altLang="zh-CN" sz="1600" dirty="0">
                <a:latin typeface="Arial" panose="020B0604020202020204" pitchFamily="34" charset="0"/>
                <a:cs typeface="Arial" panose="020B0604020202020204" pitchFamily="34" charset="0"/>
              </a:rPr>
              <a:t>: Efficient point cloud accelerator,“ </a:t>
            </a:r>
            <a:r>
              <a:rPr lang="en-US" altLang="zh-CN" sz="1600" i="1" dirty="0">
                <a:latin typeface="Arial" panose="020B0604020202020204" pitchFamily="34" charset="0"/>
                <a:cs typeface="Arial" panose="020B0604020202020204" pitchFamily="34" charset="0"/>
              </a:rPr>
              <a:t>MICRO</a:t>
            </a:r>
            <a:r>
              <a:rPr lang="en-US" altLang="zh-CN" sz="1600" dirty="0">
                <a:latin typeface="Arial" panose="020B0604020202020204" pitchFamily="34" charset="0"/>
                <a:cs typeface="Arial" panose="020B0604020202020204" pitchFamily="34" charset="0"/>
              </a:rPr>
              <a:t>, 2021, pp. 449-461.</a:t>
            </a:r>
          </a:p>
        </p:txBody>
      </p:sp>
      <p:pic>
        <p:nvPicPr>
          <p:cNvPr id="5" name="图片 4">
            <a:extLst>
              <a:ext uri="{FF2B5EF4-FFF2-40B4-BE49-F238E27FC236}">
                <a16:creationId xmlns:a16="http://schemas.microsoft.com/office/drawing/2014/main" id="{38DF8C6D-5BF6-45CE-BB6C-5B781FB2233E}"/>
              </a:ext>
            </a:extLst>
          </p:cNvPr>
          <p:cNvPicPr>
            <a:picLocks noChangeAspect="1"/>
          </p:cNvPicPr>
          <p:nvPr/>
        </p:nvPicPr>
        <p:blipFill>
          <a:blip r:embed="rId3"/>
          <a:stretch>
            <a:fillRect/>
          </a:stretch>
        </p:blipFill>
        <p:spPr>
          <a:xfrm>
            <a:off x="1390292" y="2296579"/>
            <a:ext cx="9411417" cy="4117495"/>
          </a:xfrm>
          <a:prstGeom prst="rect">
            <a:avLst/>
          </a:prstGeom>
        </p:spPr>
      </p:pic>
    </p:spTree>
    <p:extLst>
      <p:ext uri="{BB962C8B-B14F-4D97-AF65-F5344CB8AC3E}">
        <p14:creationId xmlns:p14="http://schemas.microsoft.com/office/powerpoint/2010/main" val="24540167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800145"/>
          </a:xfrm>
        </p:spPr>
        <p:txBody>
          <a:bodyPr/>
          <a:lstStyle/>
          <a:p>
            <a:r>
              <a:rPr lang="en-US" altLang="zh-CN" sz="4000" dirty="0"/>
              <a:t>Contributions of This Work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dirty="0"/>
          </a:p>
        </p:txBody>
      </p:sp>
      <p:pic>
        <p:nvPicPr>
          <p:cNvPr id="9" name="图片 8">
            <a:extLst>
              <a:ext uri="{FF2B5EF4-FFF2-40B4-BE49-F238E27FC236}">
                <a16:creationId xmlns:a16="http://schemas.microsoft.com/office/drawing/2014/main" id="{B3327C5D-D951-0B31-EE02-7C4837A885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1205" y="3255969"/>
            <a:ext cx="3735415" cy="1646870"/>
          </a:xfrm>
          <a:prstGeom prst="rect">
            <a:avLst/>
          </a:prstGeom>
        </p:spPr>
      </p:pic>
      <p:pic>
        <p:nvPicPr>
          <p:cNvPr id="10" name="图片 9">
            <a:extLst>
              <a:ext uri="{FF2B5EF4-FFF2-40B4-BE49-F238E27FC236}">
                <a16:creationId xmlns:a16="http://schemas.microsoft.com/office/drawing/2014/main" id="{10F3A0DF-0ABF-F885-99CB-FAC6D7884E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7178726" y="4952567"/>
            <a:ext cx="4600148" cy="1830994"/>
          </a:xfrm>
          <a:prstGeom prst="rect">
            <a:avLst/>
          </a:prstGeom>
          <a:noFill/>
          <a:ln>
            <a:noFill/>
          </a:ln>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8726" y="1344770"/>
            <a:ext cx="4440374" cy="1824971"/>
          </a:xfrm>
          <a:prstGeom prst="rect">
            <a:avLst/>
          </a:prstGeom>
        </p:spPr>
      </p:pic>
      <p:sp>
        <p:nvSpPr>
          <p:cNvPr id="13" name="内容占位符 2"/>
          <p:cNvSpPr>
            <a:spLocks noGrp="1"/>
          </p:cNvSpPr>
          <p:nvPr>
            <p:ph idx="1"/>
          </p:nvPr>
        </p:nvSpPr>
        <p:spPr>
          <a:xfrm>
            <a:off x="112242" y="1581362"/>
            <a:ext cx="6760225" cy="5185411"/>
          </a:xfrm>
        </p:spPr>
        <p:txBody>
          <a:bodyPr>
            <a:normAutofit/>
          </a:bodyPr>
          <a:lstStyle/>
          <a:p>
            <a:pPr>
              <a:buFont typeface="Arial" panose="020B0604020202020204" pitchFamily="34" charset="0"/>
              <a:buChar char="•"/>
            </a:pPr>
            <a:r>
              <a:rPr lang="en-US" altLang="zh-CN" sz="2400" b="1" dirty="0"/>
              <a:t>Efficient filter pruning (EFP)</a:t>
            </a:r>
          </a:p>
          <a:p>
            <a:pPr lvl="1">
              <a:buFont typeface="Arial" panose="020B0604020202020204" pitchFamily="34" charset="0"/>
              <a:buChar char="•"/>
            </a:pPr>
            <a:r>
              <a:rPr lang="en-US" altLang="zh-CN" dirty="0">
                <a:solidFill>
                  <a:srgbClr val="C00000"/>
                </a:solidFill>
              </a:rPr>
              <a:t>Convolution dominates in computation and storage</a:t>
            </a:r>
          </a:p>
          <a:p>
            <a:pPr lvl="1">
              <a:buFont typeface="Arial" panose="020B0604020202020204" pitchFamily="34" charset="0"/>
              <a:buChar char="•"/>
            </a:pPr>
            <a:r>
              <a:rPr lang="en-US" altLang="zh-CN" dirty="0">
                <a:solidFill>
                  <a:srgbClr val="17347D"/>
                </a:solidFill>
              </a:rPr>
              <a:t>Skip redundant filters and activations</a:t>
            </a:r>
          </a:p>
          <a:p>
            <a:pPr>
              <a:buFont typeface="Arial" panose="020B0604020202020204" pitchFamily="34" charset="0"/>
              <a:buChar char="•"/>
            </a:pPr>
            <a:r>
              <a:rPr lang="en-US" altLang="zh-CN" sz="2400" b="1" dirty="0"/>
              <a:t>Block-wise MLP fusion (BMF)</a:t>
            </a:r>
          </a:p>
          <a:p>
            <a:pPr lvl="1">
              <a:buFont typeface="Arial" panose="020B0604020202020204" pitchFamily="34" charset="0"/>
              <a:buChar char="•"/>
            </a:pPr>
            <a:r>
              <a:rPr lang="en-US" altLang="zh-CN" dirty="0">
                <a:solidFill>
                  <a:srgbClr val="C00000"/>
                </a:solidFill>
              </a:rPr>
              <a:t>Large off-chip memory access of features</a:t>
            </a:r>
          </a:p>
          <a:p>
            <a:pPr lvl="1">
              <a:buFont typeface="Arial" panose="020B0604020202020204" pitchFamily="34" charset="0"/>
              <a:buChar char="•"/>
            </a:pPr>
            <a:r>
              <a:rPr lang="en-US" altLang="zh-CN" dirty="0">
                <a:solidFill>
                  <a:srgbClr val="17347D"/>
                </a:solidFill>
              </a:rPr>
              <a:t>Improve on-chip reuse</a:t>
            </a:r>
          </a:p>
          <a:p>
            <a:pPr>
              <a:buFont typeface="Arial" panose="020B0604020202020204" pitchFamily="34" charset="0"/>
              <a:buChar char="•"/>
            </a:pPr>
            <a:r>
              <a:rPr lang="en-US" altLang="zh-CN" sz="2400" b="1" dirty="0"/>
              <a:t>Dual-Stream Block-wise FPS (DSBF)</a:t>
            </a:r>
          </a:p>
          <a:p>
            <a:pPr lvl="1">
              <a:buFont typeface="Arial" panose="020B0604020202020204" pitchFamily="34" charset="0"/>
              <a:buChar char="•"/>
            </a:pPr>
            <a:r>
              <a:rPr lang="en-US" altLang="zh-CN" dirty="0">
                <a:solidFill>
                  <a:srgbClr val="C00000"/>
                </a:solidFill>
              </a:rPr>
              <a:t>High latency and high complexity</a:t>
            </a:r>
          </a:p>
          <a:p>
            <a:pPr lvl="1">
              <a:buFont typeface="Arial" panose="020B0604020202020204" pitchFamily="34" charset="0"/>
              <a:buChar char="•"/>
            </a:pPr>
            <a:r>
              <a:rPr lang="en-US" altLang="zh-CN" dirty="0">
                <a:solidFill>
                  <a:srgbClr val="17347D"/>
                </a:solidFill>
              </a:rPr>
              <a:t>Improve parallelism, reduce latency, and maintain accuracy</a:t>
            </a:r>
          </a:p>
        </p:txBody>
      </p:sp>
      <p:sp>
        <p:nvSpPr>
          <p:cNvPr id="5" name="文本框 4"/>
          <p:cNvSpPr txBox="1"/>
          <p:nvPr/>
        </p:nvSpPr>
        <p:spPr>
          <a:xfrm>
            <a:off x="103093" y="891652"/>
            <a:ext cx="11258491"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An Energy-Efficient 3D Point Cloud Neural Network Accelerator</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80976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Outline</a:t>
            </a:r>
            <a:endParaRPr lang="en-US" sz="4800" dirty="0">
              <a:latin typeface="楷体" panose="02010609060101010101" pitchFamily="49" charset="-122"/>
              <a:ea typeface="楷体" panose="02010609060101010101" pitchFamily="49"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t>12</a:t>
            </a:fld>
            <a:endParaRPr lang="en-US" dirty="0"/>
          </a:p>
        </p:txBody>
      </p:sp>
      <p:sp>
        <p:nvSpPr>
          <p:cNvPr id="3" name="内容占位符 1">
            <a:extLst>
              <a:ext uri="{FF2B5EF4-FFF2-40B4-BE49-F238E27FC236}">
                <a16:creationId xmlns:a16="http://schemas.microsoft.com/office/drawing/2014/main" id="{3C3CB31C-16EC-3B7C-371D-CE875E45E64A}"/>
              </a:ext>
            </a:extLst>
          </p:cNvPr>
          <p:cNvSpPr>
            <a:spLocks noGrp="1"/>
          </p:cNvSpPr>
          <p:nvPr>
            <p:ph idx="1"/>
          </p:nvPr>
        </p:nvSpPr>
        <p:spPr>
          <a:xfrm>
            <a:off x="785410" y="1178750"/>
            <a:ext cx="10981220" cy="5215498"/>
          </a:xfrm>
        </p:spPr>
        <p:txBody>
          <a:bodyPr>
            <a:noAutofit/>
          </a:bodyPr>
          <a:lstStyle/>
          <a:p>
            <a:pPr marL="514350" indent="-720000">
              <a:lnSpc>
                <a:spcPct val="200000"/>
              </a:lnSpc>
              <a:spcBef>
                <a:spcPts val="1200"/>
              </a:spcBef>
              <a:spcAft>
                <a:spcPts val="1200"/>
              </a:spcAft>
              <a:buFont typeface="+mj-lt"/>
              <a:buAutoNum type="romanUcPeriod"/>
            </a:pPr>
            <a:r>
              <a:rPr lang="en-US" altLang="zh-CN" sz="3200" b="1" cap="small" dirty="0"/>
              <a:t>Introduction</a:t>
            </a:r>
          </a:p>
          <a:p>
            <a:pPr marL="514350" indent="-720000">
              <a:lnSpc>
                <a:spcPct val="200000"/>
              </a:lnSpc>
              <a:spcBef>
                <a:spcPts val="1200"/>
              </a:spcBef>
              <a:spcAft>
                <a:spcPts val="1200"/>
              </a:spcAft>
              <a:buFont typeface="+mj-lt"/>
              <a:buAutoNum type="romanUcPeriod"/>
            </a:pPr>
            <a:r>
              <a:rPr lang="en-US" altLang="zh-CN" sz="3200" b="1" cap="small" dirty="0">
                <a:solidFill>
                  <a:srgbClr val="C00000"/>
                </a:solidFill>
              </a:rPr>
              <a:t>Optimization Techniques</a:t>
            </a:r>
          </a:p>
          <a:p>
            <a:pPr marL="514350" indent="-720000">
              <a:lnSpc>
                <a:spcPct val="200000"/>
              </a:lnSpc>
              <a:spcBef>
                <a:spcPts val="1200"/>
              </a:spcBef>
              <a:spcAft>
                <a:spcPts val="1200"/>
              </a:spcAft>
              <a:buFont typeface="+mj-lt"/>
              <a:buAutoNum type="romanUcPeriod"/>
            </a:pPr>
            <a:r>
              <a:rPr lang="en-US" altLang="zh-CN" sz="3200" b="1" cap="small" dirty="0"/>
              <a:t>Experimental Results</a:t>
            </a:r>
          </a:p>
          <a:p>
            <a:pPr marL="514350" indent="-720000">
              <a:lnSpc>
                <a:spcPct val="200000"/>
              </a:lnSpc>
              <a:spcBef>
                <a:spcPts val="1200"/>
              </a:spcBef>
              <a:spcAft>
                <a:spcPts val="1200"/>
              </a:spcAft>
              <a:buFont typeface="+mj-lt"/>
              <a:buAutoNum type="romanUcPeriod"/>
            </a:pPr>
            <a:r>
              <a:rPr lang="en-US" altLang="zh-CN" sz="3200" b="1" cap="small" dirty="0"/>
              <a:t>Conclusions</a:t>
            </a:r>
          </a:p>
          <a:p>
            <a:pPr marL="514350" indent="-720000">
              <a:lnSpc>
                <a:spcPct val="200000"/>
              </a:lnSpc>
              <a:buFont typeface="+mj-lt"/>
              <a:buAutoNum type="romanUcPeriod"/>
            </a:pPr>
            <a:endParaRPr lang="en-US" altLang="zh-CN" sz="3200" dirty="0"/>
          </a:p>
        </p:txBody>
      </p:sp>
    </p:spTree>
    <p:extLst>
      <p:ext uri="{BB962C8B-B14F-4D97-AF65-F5344CB8AC3E}">
        <p14:creationId xmlns:p14="http://schemas.microsoft.com/office/powerpoint/2010/main" val="15633169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810093"/>
          </a:xfrm>
        </p:spPr>
        <p:txBody>
          <a:bodyPr/>
          <a:lstStyle/>
          <a:p>
            <a:r>
              <a:rPr lang="en-US" altLang="zh-CN" sz="4400" dirty="0"/>
              <a:t>Challenge 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6" name="图片 5">
            <a:extLst>
              <a:ext uri="{FF2B5EF4-FFF2-40B4-BE49-F238E27FC236}">
                <a16:creationId xmlns:a16="http://schemas.microsoft.com/office/drawing/2014/main" id="{6AE01F6E-3EAA-3CB1-0DB5-EC4EDF8529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441" y="3068960"/>
            <a:ext cx="11345119" cy="3501328"/>
          </a:xfrm>
          <a:prstGeom prst="rect">
            <a:avLst/>
          </a:prstGeom>
        </p:spPr>
      </p:pic>
      <p:sp>
        <p:nvSpPr>
          <p:cNvPr id="28" name="箭头: 右 27">
            <a:extLst>
              <a:ext uri="{FF2B5EF4-FFF2-40B4-BE49-F238E27FC236}">
                <a16:creationId xmlns:a16="http://schemas.microsoft.com/office/drawing/2014/main" id="{6E3BA092-7E0D-D9A9-EC59-5352BD9C1C12}"/>
              </a:ext>
            </a:extLst>
          </p:cNvPr>
          <p:cNvSpPr/>
          <p:nvPr/>
        </p:nvSpPr>
        <p:spPr>
          <a:xfrm>
            <a:off x="6136006" y="1489709"/>
            <a:ext cx="280027" cy="262139"/>
          </a:xfrm>
          <a:prstGeom prst="rightArrow">
            <a:avLst/>
          </a:prstGeom>
          <a:solidFill>
            <a:srgbClr val="C0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solidFill>
                <a:srgbClr val="C00000"/>
              </a:solidFill>
            </a:endParaRPr>
          </a:p>
        </p:txBody>
      </p:sp>
      <p:sp>
        <p:nvSpPr>
          <p:cNvPr id="29" name="文本框 28">
            <a:extLst>
              <a:ext uri="{FF2B5EF4-FFF2-40B4-BE49-F238E27FC236}">
                <a16:creationId xmlns:a16="http://schemas.microsoft.com/office/drawing/2014/main" id="{4D0AF268-6615-7D47-D714-A3A8D1840F58}"/>
              </a:ext>
            </a:extLst>
          </p:cNvPr>
          <p:cNvSpPr txBox="1"/>
          <p:nvPr/>
        </p:nvSpPr>
        <p:spPr>
          <a:xfrm>
            <a:off x="470375" y="1326651"/>
            <a:ext cx="5220580"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Large parameters in MLPs</a:t>
            </a:r>
          </a:p>
        </p:txBody>
      </p:sp>
      <p:sp>
        <p:nvSpPr>
          <p:cNvPr id="30" name="文本框 29">
            <a:extLst>
              <a:ext uri="{FF2B5EF4-FFF2-40B4-BE49-F238E27FC236}">
                <a16:creationId xmlns:a16="http://schemas.microsoft.com/office/drawing/2014/main" id="{3960C2A1-E788-77F7-A2ED-9B737295CFFF}"/>
              </a:ext>
            </a:extLst>
          </p:cNvPr>
          <p:cNvSpPr txBox="1"/>
          <p:nvPr/>
        </p:nvSpPr>
        <p:spPr>
          <a:xfrm>
            <a:off x="6861085" y="1328242"/>
            <a:ext cx="4950550"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Convolution domination</a:t>
            </a:r>
          </a:p>
        </p:txBody>
      </p:sp>
      <p:sp>
        <p:nvSpPr>
          <p:cNvPr id="31" name="箭头: 右 30">
            <a:extLst>
              <a:ext uri="{FF2B5EF4-FFF2-40B4-BE49-F238E27FC236}">
                <a16:creationId xmlns:a16="http://schemas.microsoft.com/office/drawing/2014/main" id="{30CA9482-CFCC-1ECD-1281-B70C6149F472}"/>
              </a:ext>
            </a:extLst>
          </p:cNvPr>
          <p:cNvSpPr/>
          <p:nvPr/>
        </p:nvSpPr>
        <p:spPr>
          <a:xfrm>
            <a:off x="6136006" y="2104816"/>
            <a:ext cx="280027" cy="262139"/>
          </a:xfrm>
          <a:prstGeom prst="rightArrow">
            <a:avLst/>
          </a:prstGeom>
          <a:solidFill>
            <a:srgbClr val="C0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solidFill>
                <a:srgbClr val="C00000"/>
              </a:solidFill>
            </a:endParaRPr>
          </a:p>
        </p:txBody>
      </p:sp>
      <p:sp>
        <p:nvSpPr>
          <p:cNvPr id="32" name="文本框 31">
            <a:extLst>
              <a:ext uri="{FF2B5EF4-FFF2-40B4-BE49-F238E27FC236}">
                <a16:creationId xmlns:a16="http://schemas.microsoft.com/office/drawing/2014/main" id="{DC546974-7CAD-3679-1CCD-6096BE08CD92}"/>
              </a:ext>
            </a:extLst>
          </p:cNvPr>
          <p:cNvSpPr txBox="1"/>
          <p:nvPr/>
        </p:nvSpPr>
        <p:spPr>
          <a:xfrm>
            <a:off x="470375" y="1976122"/>
            <a:ext cx="5515625"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Unstructured element sparsity</a:t>
            </a:r>
          </a:p>
        </p:txBody>
      </p:sp>
      <p:sp>
        <p:nvSpPr>
          <p:cNvPr id="33" name="文本框 32">
            <a:extLst>
              <a:ext uri="{FF2B5EF4-FFF2-40B4-BE49-F238E27FC236}">
                <a16:creationId xmlns:a16="http://schemas.microsoft.com/office/drawing/2014/main" id="{2A7819E5-8F33-78F0-AEA4-8BDAFAD4C238}"/>
              </a:ext>
            </a:extLst>
          </p:cNvPr>
          <p:cNvSpPr txBox="1"/>
          <p:nvPr/>
        </p:nvSpPr>
        <p:spPr>
          <a:xfrm>
            <a:off x="6861084" y="1976122"/>
            <a:ext cx="5200063"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Unfriendly for acceleration</a:t>
            </a:r>
          </a:p>
        </p:txBody>
      </p:sp>
    </p:spTree>
    <p:extLst>
      <p:ext uri="{BB962C8B-B14F-4D97-AF65-F5344CB8AC3E}">
        <p14:creationId xmlns:p14="http://schemas.microsoft.com/office/powerpoint/2010/main" val="40700656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791989"/>
          </a:xfrm>
        </p:spPr>
        <p:txBody>
          <a:bodyPr/>
          <a:lstStyle/>
          <a:p>
            <a:r>
              <a:rPr lang="en-US" altLang="zh-CN" sz="4000" dirty="0"/>
              <a:t>Solution: Efficient Filter Pruning (EFP)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dirty="0"/>
          </a:p>
        </p:txBody>
      </p:sp>
      <p:sp>
        <p:nvSpPr>
          <p:cNvPr id="16" name="箭头: 右 15">
            <a:extLst>
              <a:ext uri="{FF2B5EF4-FFF2-40B4-BE49-F238E27FC236}">
                <a16:creationId xmlns:a16="http://schemas.microsoft.com/office/drawing/2014/main" id="{4568F6D0-5428-B4E9-C249-18C75F58DBBB}"/>
              </a:ext>
            </a:extLst>
          </p:cNvPr>
          <p:cNvSpPr/>
          <p:nvPr/>
        </p:nvSpPr>
        <p:spPr>
          <a:xfrm>
            <a:off x="6037090" y="1167763"/>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p>
        </p:txBody>
      </p:sp>
      <p:sp>
        <p:nvSpPr>
          <p:cNvPr id="18" name="文本框 17">
            <a:extLst>
              <a:ext uri="{FF2B5EF4-FFF2-40B4-BE49-F238E27FC236}">
                <a16:creationId xmlns:a16="http://schemas.microsoft.com/office/drawing/2014/main" id="{A013E11C-9D49-4290-447A-6F7D8896A141}"/>
              </a:ext>
            </a:extLst>
          </p:cNvPr>
          <p:cNvSpPr txBox="1"/>
          <p:nvPr/>
        </p:nvSpPr>
        <p:spPr>
          <a:xfrm>
            <a:off x="1505490" y="1021655"/>
            <a:ext cx="4084779"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Varied contribution</a:t>
            </a:r>
          </a:p>
        </p:txBody>
      </p:sp>
      <p:sp>
        <p:nvSpPr>
          <p:cNvPr id="19" name="文本框 18">
            <a:extLst>
              <a:ext uri="{FF2B5EF4-FFF2-40B4-BE49-F238E27FC236}">
                <a16:creationId xmlns:a16="http://schemas.microsoft.com/office/drawing/2014/main" id="{9D3F045A-DFF0-B8F9-1581-B5084A541BF9}"/>
              </a:ext>
            </a:extLst>
          </p:cNvPr>
          <p:cNvSpPr txBox="1"/>
          <p:nvPr/>
        </p:nvSpPr>
        <p:spPr>
          <a:xfrm>
            <a:off x="6766402" y="1021655"/>
            <a:ext cx="5294746"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Prune less important filters</a:t>
            </a:r>
          </a:p>
        </p:txBody>
      </p:sp>
      <p:sp>
        <p:nvSpPr>
          <p:cNvPr id="20" name="箭头: 右 19">
            <a:extLst>
              <a:ext uri="{FF2B5EF4-FFF2-40B4-BE49-F238E27FC236}">
                <a16:creationId xmlns:a16="http://schemas.microsoft.com/office/drawing/2014/main" id="{D0DE4A57-95F2-5C4C-F321-DB306C877D65}"/>
              </a:ext>
            </a:extLst>
          </p:cNvPr>
          <p:cNvSpPr/>
          <p:nvPr/>
        </p:nvSpPr>
        <p:spPr>
          <a:xfrm>
            <a:off x="6037090" y="1794820"/>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p>
        </p:txBody>
      </p:sp>
      <p:sp>
        <p:nvSpPr>
          <p:cNvPr id="21" name="文本框 20">
            <a:extLst>
              <a:ext uri="{FF2B5EF4-FFF2-40B4-BE49-F238E27FC236}">
                <a16:creationId xmlns:a16="http://schemas.microsoft.com/office/drawing/2014/main" id="{298B8118-6C87-3EFA-0BA6-C6C9568B42D8}"/>
              </a:ext>
            </a:extLst>
          </p:cNvPr>
          <p:cNvSpPr txBox="1"/>
          <p:nvPr/>
        </p:nvSpPr>
        <p:spPr>
          <a:xfrm>
            <a:off x="1505490" y="1666254"/>
            <a:ext cx="4084779"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Weak correlation</a:t>
            </a:r>
          </a:p>
        </p:txBody>
      </p:sp>
      <p:sp>
        <p:nvSpPr>
          <p:cNvPr id="22" name="文本框 21">
            <a:extLst>
              <a:ext uri="{FF2B5EF4-FFF2-40B4-BE49-F238E27FC236}">
                <a16:creationId xmlns:a16="http://schemas.microsoft.com/office/drawing/2014/main" id="{B995B976-F338-F98B-AE87-2C6686AD25D5}"/>
              </a:ext>
            </a:extLst>
          </p:cNvPr>
          <p:cNvSpPr txBox="1"/>
          <p:nvPr/>
        </p:nvSpPr>
        <p:spPr>
          <a:xfrm>
            <a:off x="6766401" y="1666254"/>
            <a:ext cx="4505173"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Prune more filters</a:t>
            </a:r>
          </a:p>
        </p:txBody>
      </p:sp>
      <p:sp>
        <p:nvSpPr>
          <p:cNvPr id="23" name="箭头: 右 22">
            <a:extLst>
              <a:ext uri="{FF2B5EF4-FFF2-40B4-BE49-F238E27FC236}">
                <a16:creationId xmlns:a16="http://schemas.microsoft.com/office/drawing/2014/main" id="{1C9E424D-2BEF-FAC1-D169-1D17F1ACE7A4}"/>
              </a:ext>
            </a:extLst>
          </p:cNvPr>
          <p:cNvSpPr/>
          <p:nvPr/>
        </p:nvSpPr>
        <p:spPr>
          <a:xfrm>
            <a:off x="6037090" y="2381847"/>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p>
        </p:txBody>
      </p:sp>
      <p:sp>
        <p:nvSpPr>
          <p:cNvPr id="24" name="文本框 23">
            <a:extLst>
              <a:ext uri="{FF2B5EF4-FFF2-40B4-BE49-F238E27FC236}">
                <a16:creationId xmlns:a16="http://schemas.microsoft.com/office/drawing/2014/main" id="{DFABDC4D-B962-9A38-9E8F-ABD855A7326B}"/>
              </a:ext>
            </a:extLst>
          </p:cNvPr>
          <p:cNvSpPr txBox="1"/>
          <p:nvPr/>
        </p:nvSpPr>
        <p:spPr>
          <a:xfrm>
            <a:off x="1505490" y="2251307"/>
            <a:ext cx="4084779"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Zero-value channels</a:t>
            </a:r>
          </a:p>
        </p:txBody>
      </p:sp>
      <p:sp>
        <p:nvSpPr>
          <p:cNvPr id="25" name="文本框 24">
            <a:extLst>
              <a:ext uri="{FF2B5EF4-FFF2-40B4-BE49-F238E27FC236}">
                <a16:creationId xmlns:a16="http://schemas.microsoft.com/office/drawing/2014/main" id="{52B66427-DD7B-7941-D0BE-6D6D81EE54E9}"/>
              </a:ext>
            </a:extLst>
          </p:cNvPr>
          <p:cNvSpPr txBox="1"/>
          <p:nvPr/>
        </p:nvSpPr>
        <p:spPr>
          <a:xfrm>
            <a:off x="6766401" y="2251307"/>
            <a:ext cx="4955223"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Increase channel sparsity</a:t>
            </a:r>
          </a:p>
        </p:txBody>
      </p: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589" y="2895906"/>
            <a:ext cx="9482823" cy="3897391"/>
          </a:xfrm>
          <a:prstGeom prst="rect">
            <a:avLst/>
          </a:prstGeom>
        </p:spPr>
      </p:pic>
    </p:spTree>
    <p:extLst>
      <p:ext uri="{BB962C8B-B14F-4D97-AF65-F5344CB8AC3E}">
        <p14:creationId xmlns:p14="http://schemas.microsoft.com/office/powerpoint/2010/main" val="34987452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809990"/>
          </a:xfrm>
        </p:spPr>
        <p:txBody>
          <a:bodyPr/>
          <a:lstStyle/>
          <a:p>
            <a:r>
              <a:rPr lang="en-US" altLang="zh-CN" sz="4000" dirty="0"/>
              <a:t>Efficient Filter Pruning (EFP): Improvements</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dirty="0"/>
          </a:p>
        </p:txBody>
      </p:sp>
      <p:sp>
        <p:nvSpPr>
          <p:cNvPr id="26" name="文本框 25">
            <a:extLst>
              <a:ext uri="{FF2B5EF4-FFF2-40B4-BE49-F238E27FC236}">
                <a16:creationId xmlns:a16="http://schemas.microsoft.com/office/drawing/2014/main" id="{C705C2C5-6096-E53E-EBFF-F68681A01CFD}"/>
              </a:ext>
            </a:extLst>
          </p:cNvPr>
          <p:cNvSpPr txBox="1"/>
          <p:nvPr/>
        </p:nvSpPr>
        <p:spPr>
          <a:xfrm>
            <a:off x="515380" y="953725"/>
            <a:ext cx="5425280" cy="130516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Tool: Distiller</a:t>
            </a:r>
          </a:p>
          <a:p>
            <a:pPr marL="285750" indent="-285750">
              <a:lnSpc>
                <a:spcPct val="15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Overall filter pruning rate: 78%</a:t>
            </a:r>
          </a:p>
        </p:txBody>
      </p:sp>
      <p:pic>
        <p:nvPicPr>
          <p:cNvPr id="8" name="图片 7">
            <a:extLst>
              <a:ext uri="{FF2B5EF4-FFF2-40B4-BE49-F238E27FC236}">
                <a16:creationId xmlns:a16="http://schemas.microsoft.com/office/drawing/2014/main" id="{AA410FD1-2F43-379C-5DA0-B4FE0AF59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5" y="2672286"/>
            <a:ext cx="8601471" cy="3820343"/>
          </a:xfrm>
          <a:prstGeom prst="rect">
            <a:avLst/>
          </a:prstGeom>
        </p:spPr>
      </p:pic>
      <p:sp>
        <p:nvSpPr>
          <p:cNvPr id="13" name="文本框 12">
            <a:extLst>
              <a:ext uri="{FF2B5EF4-FFF2-40B4-BE49-F238E27FC236}">
                <a16:creationId xmlns:a16="http://schemas.microsoft.com/office/drawing/2014/main" id="{36582F79-17FD-EBA5-F901-6A27ACF8AB3A}"/>
              </a:ext>
            </a:extLst>
          </p:cNvPr>
          <p:cNvSpPr txBox="1"/>
          <p:nvPr/>
        </p:nvSpPr>
        <p:spPr>
          <a:xfrm>
            <a:off x="6096000" y="843529"/>
            <a:ext cx="6495517" cy="18662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800" b="1" dirty="0">
                <a:latin typeface="Arial" panose="020B0604020202020204" pitchFamily="34" charset="0"/>
                <a:cs typeface="Arial" panose="020B0604020202020204" pitchFamily="34" charset="0"/>
              </a:rPr>
              <a:t>Improvement of channel sparsity</a:t>
            </a:r>
          </a:p>
          <a:p>
            <a:pPr marL="742950" lvl="1" indent="-285750">
              <a:lnSpc>
                <a:spcPct val="12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Features: 15.7% to</a:t>
            </a:r>
            <a:r>
              <a:rPr lang="en-US" altLang="zh-CN" sz="2800" dirty="0">
                <a:solidFill>
                  <a:srgbClr val="C00000"/>
                </a:solidFill>
                <a:latin typeface="Arial" panose="020B0604020202020204" pitchFamily="34" charset="0"/>
                <a:cs typeface="Arial" panose="020B0604020202020204" pitchFamily="34" charset="0"/>
              </a:rPr>
              <a:t> </a:t>
            </a:r>
            <a:r>
              <a:rPr lang="en-US" altLang="zh-CN" sz="3200" b="1" i="1" dirty="0">
                <a:solidFill>
                  <a:srgbClr val="17347D"/>
                </a:solidFill>
                <a:latin typeface="Arial" panose="020B0604020202020204" pitchFamily="34" charset="0"/>
                <a:cs typeface="Arial" panose="020B0604020202020204" pitchFamily="34" charset="0"/>
              </a:rPr>
              <a:t>61.78%</a:t>
            </a:r>
            <a:r>
              <a:rPr lang="en-US" altLang="zh-CN" sz="3200" dirty="0">
                <a:latin typeface="Arial" panose="020B0604020202020204" pitchFamily="34" charset="0"/>
                <a:cs typeface="Arial" panose="020B0604020202020204" pitchFamily="34" charset="0"/>
              </a:rPr>
              <a:t> </a:t>
            </a:r>
          </a:p>
          <a:p>
            <a:pPr marL="742950" lvl="1" indent="-285750">
              <a:lnSpc>
                <a:spcPct val="12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Filters: 1.2%</a:t>
            </a:r>
            <a:r>
              <a:rPr lang="en-US" altLang="zh-CN" sz="2800" dirty="0">
                <a:solidFill>
                  <a:srgbClr val="C00000"/>
                </a:solidFill>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to </a:t>
            </a:r>
            <a:r>
              <a:rPr lang="en-US" altLang="zh-CN" sz="3200" b="1" i="1" dirty="0">
                <a:solidFill>
                  <a:srgbClr val="17347D"/>
                </a:solidFill>
                <a:latin typeface="Arial" panose="020B0604020202020204" pitchFamily="34" charset="0"/>
                <a:cs typeface="Arial" panose="020B0604020202020204" pitchFamily="34" charset="0"/>
              </a:rPr>
              <a:t>96.6%</a:t>
            </a:r>
            <a:endParaRPr lang="en-US" altLang="zh-CN" sz="3200" b="1" i="1"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28D4C456-B756-4FC7-FF5B-22EBD303E827}"/>
              </a:ext>
            </a:extLst>
          </p:cNvPr>
          <p:cNvSpPr txBox="1"/>
          <p:nvPr/>
        </p:nvSpPr>
        <p:spPr>
          <a:xfrm>
            <a:off x="115482" y="6509346"/>
            <a:ext cx="11961036" cy="338554"/>
          </a:xfrm>
          <a:prstGeom prst="rect">
            <a:avLst/>
          </a:prstGeom>
          <a:noFill/>
        </p:spPr>
        <p:txBody>
          <a:bodyPr wrap="square" rtlCol="0">
            <a:spAutoFit/>
          </a:bodyPr>
          <a:lstStyle/>
          <a:p>
            <a:pPr marL="342900" indent="-342900">
              <a:spcBef>
                <a:spcPts val="300"/>
              </a:spcBef>
              <a:buFont typeface="+mj-lt"/>
              <a:buAutoNum type="arabicPeriod" startAt="12"/>
            </a:pPr>
            <a:r>
              <a:rPr lang="en-US" altLang="zh-CN" sz="1600" dirty="0">
                <a:latin typeface="Arial" panose="020B0604020202020204" pitchFamily="34" charset="0"/>
                <a:cs typeface="Arial" panose="020B0604020202020204" pitchFamily="34" charset="0"/>
              </a:rPr>
              <a:t>Distiller. Accessed: Oct. 28, 2023. [Online]. Available: https://github.com/IntelLabs/distiller.</a:t>
            </a:r>
          </a:p>
        </p:txBody>
      </p:sp>
    </p:spTree>
    <p:extLst>
      <p:ext uri="{BB962C8B-B14F-4D97-AF65-F5344CB8AC3E}">
        <p14:creationId xmlns:p14="http://schemas.microsoft.com/office/powerpoint/2010/main" val="16730091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809990"/>
          </a:xfrm>
        </p:spPr>
        <p:txBody>
          <a:bodyPr/>
          <a:lstStyle/>
          <a:p>
            <a:r>
              <a:rPr lang="en-US" altLang="zh-CN" sz="4000" dirty="0"/>
              <a:t>Efficient Filter Pruning (EFP): Improvements</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dirty="0"/>
          </a:p>
        </p:txBody>
      </p:sp>
      <p:sp>
        <p:nvSpPr>
          <p:cNvPr id="13" name="文本框 12">
            <a:extLst>
              <a:ext uri="{FF2B5EF4-FFF2-40B4-BE49-F238E27FC236}">
                <a16:creationId xmlns:a16="http://schemas.microsoft.com/office/drawing/2014/main" id="{36582F79-17FD-EBA5-F901-6A27ACF8AB3A}"/>
              </a:ext>
            </a:extLst>
          </p:cNvPr>
          <p:cNvSpPr txBox="1"/>
          <p:nvPr/>
        </p:nvSpPr>
        <p:spPr>
          <a:xfrm>
            <a:off x="6163108" y="901306"/>
            <a:ext cx="5915980" cy="1392241"/>
          </a:xfrm>
          <a:prstGeom prst="rect">
            <a:avLst/>
          </a:prstGeom>
          <a:noFill/>
        </p:spPr>
        <p:txBody>
          <a:bodyPr wrap="square">
            <a:spAutoFit/>
          </a:bodyPr>
          <a:lstStyle/>
          <a:p>
            <a:pPr marL="285750" indent="-285750">
              <a:lnSpc>
                <a:spcPct val="14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Computation complexity: </a:t>
            </a:r>
            <a:r>
              <a:rPr lang="en-US" altLang="zh-CN" sz="3200" b="1" i="1" dirty="0">
                <a:solidFill>
                  <a:srgbClr val="17347D"/>
                </a:solidFill>
                <a:latin typeface="Arial" panose="020B0604020202020204" pitchFamily="34" charset="0"/>
                <a:cs typeface="Arial" panose="020B0604020202020204" pitchFamily="34" charset="0"/>
              </a:rPr>
              <a:t>91.9%↓</a:t>
            </a:r>
            <a:r>
              <a:rPr lang="en-US" altLang="zh-CN" sz="3200" b="1" dirty="0">
                <a:latin typeface="Arial" panose="020B0604020202020204" pitchFamily="34" charset="0"/>
                <a:cs typeface="Arial" panose="020B0604020202020204" pitchFamily="34" charset="0"/>
              </a:rPr>
              <a:t> </a:t>
            </a:r>
          </a:p>
          <a:p>
            <a:pPr marL="285750" indent="-285750">
              <a:lnSpc>
                <a:spcPct val="14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Model parameters: </a:t>
            </a:r>
            <a:r>
              <a:rPr lang="en-US" altLang="zh-CN" sz="3200" b="1" i="1" dirty="0">
                <a:solidFill>
                  <a:srgbClr val="17347D"/>
                </a:solidFill>
                <a:latin typeface="Arial" panose="020B0604020202020204" pitchFamily="34" charset="0"/>
                <a:cs typeface="Arial" panose="020B0604020202020204" pitchFamily="34" charset="0"/>
              </a:rPr>
              <a:t>96.6%↓</a:t>
            </a:r>
          </a:p>
        </p:txBody>
      </p:sp>
      <p:sp>
        <p:nvSpPr>
          <p:cNvPr id="15" name="文本框 14">
            <a:extLst>
              <a:ext uri="{FF2B5EF4-FFF2-40B4-BE49-F238E27FC236}">
                <a16:creationId xmlns:a16="http://schemas.microsoft.com/office/drawing/2014/main" id="{28D4C456-B756-4FC7-FF5B-22EBD303E827}"/>
              </a:ext>
            </a:extLst>
          </p:cNvPr>
          <p:cNvSpPr txBox="1"/>
          <p:nvPr/>
        </p:nvSpPr>
        <p:spPr>
          <a:xfrm>
            <a:off x="115482" y="6509346"/>
            <a:ext cx="11961036" cy="338554"/>
          </a:xfrm>
          <a:prstGeom prst="rect">
            <a:avLst/>
          </a:prstGeom>
          <a:noFill/>
        </p:spPr>
        <p:txBody>
          <a:bodyPr wrap="square" rtlCol="0">
            <a:spAutoFit/>
          </a:bodyPr>
          <a:lstStyle/>
          <a:p>
            <a:pPr>
              <a:spcBef>
                <a:spcPts val="300"/>
              </a:spcBef>
            </a:pPr>
            <a:r>
              <a:rPr lang="en-US" altLang="zh-CN" sz="1600" dirty="0">
                <a:latin typeface="Arial" panose="020B0604020202020204" pitchFamily="34" charset="0"/>
                <a:cs typeface="Arial" panose="020B0604020202020204" pitchFamily="34" charset="0"/>
              </a:rPr>
              <a:t>12. Distiller. Accessed: Oct. 28, 2023. [Online]. Available: https://github.com/IntelLabs/distiller.</a:t>
            </a:r>
          </a:p>
        </p:txBody>
      </p:sp>
      <p:pic>
        <p:nvPicPr>
          <p:cNvPr id="9" name="图片 8">
            <a:extLst>
              <a:ext uri="{FF2B5EF4-FFF2-40B4-BE49-F238E27FC236}">
                <a16:creationId xmlns:a16="http://schemas.microsoft.com/office/drawing/2014/main" id="{264B5811-3CB8-1F7E-E571-87641567DC08}"/>
              </a:ext>
            </a:extLst>
          </p:cNvPr>
          <p:cNvPicPr>
            <a:picLocks noChangeAspect="1"/>
          </p:cNvPicPr>
          <p:nvPr/>
        </p:nvPicPr>
        <p:blipFill rotWithShape="1">
          <a:blip r:embed="rId3">
            <a:extLst>
              <a:ext uri="{28A0092B-C50C-407E-A947-70E740481C1C}">
                <a14:useLocalDpi xmlns:a14="http://schemas.microsoft.com/office/drawing/2010/main" val="0"/>
              </a:ext>
            </a:extLst>
          </a:blip>
          <a:srcRect t="8142"/>
          <a:stretch/>
        </p:blipFill>
        <p:spPr bwMode="auto">
          <a:xfrm>
            <a:off x="1078858" y="2428665"/>
            <a:ext cx="10034284" cy="4025695"/>
          </a:xfrm>
          <a:prstGeom prst="rect">
            <a:avLst/>
          </a:prstGeom>
          <a:ln>
            <a:noFill/>
          </a:ln>
          <a:extLst>
            <a:ext uri="{53640926-AAD7-44D8-BBD7-CCE9431645EC}">
              <a14:shadowObscured xmlns:a14="http://schemas.microsoft.com/office/drawing/2010/main"/>
            </a:ext>
          </a:extLst>
        </p:spPr>
      </p:pic>
      <p:sp>
        <p:nvSpPr>
          <p:cNvPr id="8" name="文本框 7">
            <a:extLst>
              <a:ext uri="{FF2B5EF4-FFF2-40B4-BE49-F238E27FC236}">
                <a16:creationId xmlns:a16="http://schemas.microsoft.com/office/drawing/2014/main" id="{1D59537D-E625-492C-8E58-85328BC4B304}"/>
              </a:ext>
            </a:extLst>
          </p:cNvPr>
          <p:cNvSpPr txBox="1"/>
          <p:nvPr/>
        </p:nvSpPr>
        <p:spPr>
          <a:xfrm>
            <a:off x="515380" y="953725"/>
            <a:ext cx="5425280" cy="130516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Tool: Distiller</a:t>
            </a:r>
          </a:p>
          <a:p>
            <a:pPr marL="285750" indent="-285750">
              <a:lnSpc>
                <a:spcPct val="15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Overall filter pruning rate: 78%</a:t>
            </a:r>
          </a:p>
        </p:txBody>
      </p:sp>
    </p:spTree>
    <p:extLst>
      <p:ext uri="{BB962C8B-B14F-4D97-AF65-F5344CB8AC3E}">
        <p14:creationId xmlns:p14="http://schemas.microsoft.com/office/powerpoint/2010/main" val="11862346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810093"/>
          </a:xfrm>
        </p:spPr>
        <p:txBody>
          <a:bodyPr/>
          <a:lstStyle/>
          <a:p>
            <a:r>
              <a:rPr lang="en-US" altLang="zh-CN" sz="4400" dirty="0"/>
              <a:t>Challenge II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7" name="图片 6">
            <a:extLst>
              <a:ext uri="{FF2B5EF4-FFF2-40B4-BE49-F238E27FC236}">
                <a16:creationId xmlns:a16="http://schemas.microsoft.com/office/drawing/2014/main" id="{41770410-361E-D9CF-5CCE-4B88F0B8519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773" y="3577734"/>
            <a:ext cx="2025225" cy="3144124"/>
          </a:xfrm>
          <a:prstGeom prst="rect">
            <a:avLst/>
          </a:prstGeom>
          <a:noFill/>
          <a:ln>
            <a:noFill/>
          </a:ln>
        </p:spPr>
      </p:pic>
      <p:pic>
        <p:nvPicPr>
          <p:cNvPr id="11" name="图片 10">
            <a:extLst>
              <a:ext uri="{FF2B5EF4-FFF2-40B4-BE49-F238E27FC236}">
                <a16:creationId xmlns:a16="http://schemas.microsoft.com/office/drawing/2014/main" id="{F422AC86-DF16-2B5E-9922-4507FC37759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8377" y="4192595"/>
            <a:ext cx="2452923" cy="2408018"/>
          </a:xfrm>
          <a:prstGeom prst="rect">
            <a:avLst/>
          </a:prstGeom>
          <a:noFill/>
          <a:ln>
            <a:noFill/>
          </a:ln>
        </p:spPr>
      </p:pic>
      <p:sp>
        <p:nvSpPr>
          <p:cNvPr id="39" name="箭头: 右 38">
            <a:extLst>
              <a:ext uri="{FF2B5EF4-FFF2-40B4-BE49-F238E27FC236}">
                <a16:creationId xmlns:a16="http://schemas.microsoft.com/office/drawing/2014/main" id="{3E048FFC-F05C-B298-C4F5-38611FD17B17}"/>
              </a:ext>
            </a:extLst>
          </p:cNvPr>
          <p:cNvSpPr/>
          <p:nvPr/>
        </p:nvSpPr>
        <p:spPr>
          <a:xfrm rot="5400000">
            <a:off x="5948745" y="2291940"/>
            <a:ext cx="383407" cy="1521085"/>
          </a:xfrm>
          <a:prstGeom prst="rightArrow">
            <a:avLst>
              <a:gd name="adj1" fmla="val 38728"/>
              <a:gd name="adj2" fmla="val 50000"/>
            </a:avLst>
          </a:prstGeom>
          <a:solidFill>
            <a:srgbClr val="C00000"/>
          </a:solidFill>
          <a:ln>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A32D8C00-1410-4348-7F2D-121C5A00E70C}"/>
              </a:ext>
            </a:extLst>
          </p:cNvPr>
          <p:cNvSpPr txBox="1"/>
          <p:nvPr/>
        </p:nvSpPr>
        <p:spPr>
          <a:xfrm>
            <a:off x="3123803" y="3325663"/>
            <a:ext cx="6075675" cy="584775"/>
          </a:xfrm>
          <a:prstGeom prst="rect">
            <a:avLst/>
          </a:prstGeom>
          <a:noFill/>
        </p:spPr>
        <p:txBody>
          <a:bodyPr wrap="square">
            <a:spAutoFit/>
          </a:bodyPr>
          <a:lstStyle/>
          <a:p>
            <a:pPr algn="ctr"/>
            <a:r>
              <a:rPr lang="en-US" altLang="zh-CN" sz="3200" b="1" dirty="0">
                <a:solidFill>
                  <a:srgbClr val="C00000"/>
                </a:solidFill>
                <a:latin typeface="Arial" panose="020B0604020202020204" pitchFamily="34" charset="0"/>
                <a:cs typeface="Arial" panose="020B0604020202020204" pitchFamily="34" charset="0"/>
              </a:rPr>
              <a:t>Large off-chip memory access</a:t>
            </a:r>
          </a:p>
        </p:txBody>
      </p:sp>
      <p:pic>
        <p:nvPicPr>
          <p:cNvPr id="44" name="图片 43">
            <a:extLst>
              <a:ext uri="{FF2B5EF4-FFF2-40B4-BE49-F238E27FC236}">
                <a16:creationId xmlns:a16="http://schemas.microsoft.com/office/drawing/2014/main" id="{DC81138A-19F9-3918-6718-3251A2542CAA}"/>
              </a:ext>
            </a:extLst>
          </p:cNvPr>
          <p:cNvPicPr>
            <a:picLocks noChangeAspect="1"/>
          </p:cNvPicPr>
          <p:nvPr/>
        </p:nvPicPr>
        <p:blipFill>
          <a:blip r:embed="rId5"/>
          <a:stretch>
            <a:fillRect/>
          </a:stretch>
        </p:blipFill>
        <p:spPr>
          <a:xfrm>
            <a:off x="2372329" y="4365545"/>
            <a:ext cx="7202717" cy="2162233"/>
          </a:xfrm>
          <a:prstGeom prst="rect">
            <a:avLst/>
          </a:prstGeom>
        </p:spPr>
      </p:pic>
      <p:sp>
        <p:nvSpPr>
          <p:cNvPr id="15" name="箭头: 右 14">
            <a:extLst>
              <a:ext uri="{FF2B5EF4-FFF2-40B4-BE49-F238E27FC236}">
                <a16:creationId xmlns:a16="http://schemas.microsoft.com/office/drawing/2014/main" id="{C994536D-A88E-4B22-8D49-55D630212AD6}"/>
              </a:ext>
            </a:extLst>
          </p:cNvPr>
          <p:cNvSpPr/>
          <p:nvPr/>
        </p:nvSpPr>
        <p:spPr>
          <a:xfrm>
            <a:off x="6222193" y="1007744"/>
            <a:ext cx="220000" cy="262139"/>
          </a:xfrm>
          <a:prstGeom prst="rightArrow">
            <a:avLst/>
          </a:prstGeom>
          <a:solidFill>
            <a:srgbClr val="C0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solidFill>
                <a:srgbClr val="C00000"/>
              </a:solidFill>
            </a:endParaRPr>
          </a:p>
        </p:txBody>
      </p:sp>
      <p:sp>
        <p:nvSpPr>
          <p:cNvPr id="16" name="文本框 15">
            <a:extLst>
              <a:ext uri="{FF2B5EF4-FFF2-40B4-BE49-F238E27FC236}">
                <a16:creationId xmlns:a16="http://schemas.microsoft.com/office/drawing/2014/main" id="{442C3B2B-8D4D-42CC-B9EC-5467EF6E8EB1}"/>
              </a:ext>
            </a:extLst>
          </p:cNvPr>
          <p:cNvSpPr txBox="1"/>
          <p:nvPr/>
        </p:nvSpPr>
        <p:spPr>
          <a:xfrm>
            <a:off x="367258" y="844686"/>
            <a:ext cx="5850650"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Grouping dilates features by K× </a:t>
            </a:r>
          </a:p>
        </p:txBody>
      </p:sp>
      <p:sp>
        <p:nvSpPr>
          <p:cNvPr id="20" name="文本框 19">
            <a:extLst>
              <a:ext uri="{FF2B5EF4-FFF2-40B4-BE49-F238E27FC236}">
                <a16:creationId xmlns:a16="http://schemas.microsoft.com/office/drawing/2014/main" id="{956B67D7-7D77-4C9E-8600-B38D1FC667A7}"/>
              </a:ext>
            </a:extLst>
          </p:cNvPr>
          <p:cNvSpPr txBox="1"/>
          <p:nvPr/>
        </p:nvSpPr>
        <p:spPr>
          <a:xfrm>
            <a:off x="6757968" y="846277"/>
            <a:ext cx="4950550"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Features &gt;&gt; Filters</a:t>
            </a:r>
          </a:p>
        </p:txBody>
      </p:sp>
      <p:sp>
        <p:nvSpPr>
          <p:cNvPr id="21" name="箭头: 右 20">
            <a:extLst>
              <a:ext uri="{FF2B5EF4-FFF2-40B4-BE49-F238E27FC236}">
                <a16:creationId xmlns:a16="http://schemas.microsoft.com/office/drawing/2014/main" id="{9217A177-5EE9-4AFE-94A3-917C9EFE3D7C}"/>
              </a:ext>
            </a:extLst>
          </p:cNvPr>
          <p:cNvSpPr/>
          <p:nvPr/>
        </p:nvSpPr>
        <p:spPr>
          <a:xfrm>
            <a:off x="6222193" y="1622851"/>
            <a:ext cx="220000" cy="262139"/>
          </a:xfrm>
          <a:prstGeom prst="rightArrow">
            <a:avLst/>
          </a:prstGeom>
          <a:solidFill>
            <a:srgbClr val="C0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solidFill>
                <a:srgbClr val="C00000"/>
              </a:solidFill>
            </a:endParaRPr>
          </a:p>
        </p:txBody>
      </p:sp>
      <p:sp>
        <p:nvSpPr>
          <p:cNvPr id="22" name="文本框 21">
            <a:extLst>
              <a:ext uri="{FF2B5EF4-FFF2-40B4-BE49-F238E27FC236}">
                <a16:creationId xmlns:a16="http://schemas.microsoft.com/office/drawing/2014/main" id="{A2547E1E-26F4-4B85-9D9A-D7F4FC384C1F}"/>
              </a:ext>
            </a:extLst>
          </p:cNvPr>
          <p:cNvSpPr txBox="1"/>
          <p:nvPr/>
        </p:nvSpPr>
        <p:spPr>
          <a:xfrm>
            <a:off x="367258" y="1494157"/>
            <a:ext cx="5515625"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1×1 kernel in MLPs </a:t>
            </a:r>
          </a:p>
        </p:txBody>
      </p:sp>
      <p:sp>
        <p:nvSpPr>
          <p:cNvPr id="23" name="文本框 22">
            <a:extLst>
              <a:ext uri="{FF2B5EF4-FFF2-40B4-BE49-F238E27FC236}">
                <a16:creationId xmlns:a16="http://schemas.microsoft.com/office/drawing/2014/main" id="{EF83D15C-927A-4DBD-A87C-78F2BC2978B6}"/>
              </a:ext>
            </a:extLst>
          </p:cNvPr>
          <p:cNvSpPr txBox="1"/>
          <p:nvPr/>
        </p:nvSpPr>
        <p:spPr>
          <a:xfrm>
            <a:off x="6757967" y="1494157"/>
            <a:ext cx="5200063"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Feature reuse reduction</a:t>
            </a:r>
          </a:p>
        </p:txBody>
      </p:sp>
      <p:sp>
        <p:nvSpPr>
          <p:cNvPr id="24" name="箭头: 右 23">
            <a:extLst>
              <a:ext uri="{FF2B5EF4-FFF2-40B4-BE49-F238E27FC236}">
                <a16:creationId xmlns:a16="http://schemas.microsoft.com/office/drawing/2014/main" id="{9D02A86E-C9A2-4CEF-A02E-708E804E714C}"/>
              </a:ext>
            </a:extLst>
          </p:cNvPr>
          <p:cNvSpPr/>
          <p:nvPr/>
        </p:nvSpPr>
        <p:spPr>
          <a:xfrm>
            <a:off x="6222193" y="2270731"/>
            <a:ext cx="220000" cy="262139"/>
          </a:xfrm>
          <a:prstGeom prst="rightArrow">
            <a:avLst/>
          </a:prstGeom>
          <a:solidFill>
            <a:srgbClr val="C0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solidFill>
                <a:srgbClr val="C00000"/>
              </a:solidFill>
            </a:endParaRPr>
          </a:p>
        </p:txBody>
      </p:sp>
      <p:sp>
        <p:nvSpPr>
          <p:cNvPr id="25" name="文本框 24">
            <a:extLst>
              <a:ext uri="{FF2B5EF4-FFF2-40B4-BE49-F238E27FC236}">
                <a16:creationId xmlns:a16="http://schemas.microsoft.com/office/drawing/2014/main" id="{C48DAA7F-C4B9-4F20-AE3B-AE798D5CDB76}"/>
              </a:ext>
            </a:extLst>
          </p:cNvPr>
          <p:cNvSpPr txBox="1"/>
          <p:nvPr/>
        </p:nvSpPr>
        <p:spPr>
          <a:xfrm>
            <a:off x="367258" y="2142037"/>
            <a:ext cx="5515625"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Conventional dataflow</a:t>
            </a:r>
          </a:p>
        </p:txBody>
      </p:sp>
      <p:sp>
        <p:nvSpPr>
          <p:cNvPr id="26" name="文本框 25">
            <a:extLst>
              <a:ext uri="{FF2B5EF4-FFF2-40B4-BE49-F238E27FC236}">
                <a16:creationId xmlns:a16="http://schemas.microsoft.com/office/drawing/2014/main" id="{8D35FA1D-1534-42AB-87A0-25C5BF8B4D67}"/>
              </a:ext>
            </a:extLst>
          </p:cNvPr>
          <p:cNvSpPr txBox="1"/>
          <p:nvPr/>
        </p:nvSpPr>
        <p:spPr>
          <a:xfrm>
            <a:off x="6757967" y="2142037"/>
            <a:ext cx="5310216"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Complete feature convolution</a:t>
            </a:r>
          </a:p>
        </p:txBody>
      </p:sp>
    </p:spTree>
    <p:extLst>
      <p:ext uri="{BB962C8B-B14F-4D97-AF65-F5344CB8AC3E}">
        <p14:creationId xmlns:p14="http://schemas.microsoft.com/office/powerpoint/2010/main" val="2037397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21" grpId="0" animBg="1"/>
      <p:bldP spid="22" grpId="0"/>
      <p:bldP spid="23" grpId="0"/>
      <p:bldP spid="24" grpId="0" animBg="1"/>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810093"/>
          </a:xfrm>
        </p:spPr>
        <p:txBody>
          <a:bodyPr/>
          <a:lstStyle/>
          <a:p>
            <a:r>
              <a:rPr lang="en-US" sz="4400" dirty="0"/>
              <a:t>Observations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dirty="0"/>
          </a:p>
        </p:txBody>
      </p:sp>
      <p:pic>
        <p:nvPicPr>
          <p:cNvPr id="6" name="图片 5">
            <a:extLst>
              <a:ext uri="{FF2B5EF4-FFF2-40B4-BE49-F238E27FC236}">
                <a16:creationId xmlns:a16="http://schemas.microsoft.com/office/drawing/2014/main" id="{F4A76A21-09B7-2418-4647-D718829D7F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230247" y="2933945"/>
            <a:ext cx="11731506" cy="3556787"/>
          </a:xfrm>
          <a:prstGeom prst="rect">
            <a:avLst/>
          </a:prstGeom>
          <a:noFill/>
          <a:ln>
            <a:noFill/>
          </a:ln>
        </p:spPr>
      </p:pic>
      <p:sp>
        <p:nvSpPr>
          <p:cNvPr id="12" name="箭头: 右 11">
            <a:extLst>
              <a:ext uri="{FF2B5EF4-FFF2-40B4-BE49-F238E27FC236}">
                <a16:creationId xmlns:a16="http://schemas.microsoft.com/office/drawing/2014/main" id="{9821AF34-7ADF-4E1F-9A3C-A154CADBAB17}"/>
              </a:ext>
            </a:extLst>
          </p:cNvPr>
          <p:cNvSpPr/>
          <p:nvPr/>
        </p:nvSpPr>
        <p:spPr>
          <a:xfrm>
            <a:off x="6036863" y="1220319"/>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p>
        </p:txBody>
      </p:sp>
      <p:sp>
        <p:nvSpPr>
          <p:cNvPr id="13" name="文本框 12">
            <a:extLst>
              <a:ext uri="{FF2B5EF4-FFF2-40B4-BE49-F238E27FC236}">
                <a16:creationId xmlns:a16="http://schemas.microsoft.com/office/drawing/2014/main" id="{217204E2-7ABF-487F-90C2-76C282822007}"/>
              </a:ext>
            </a:extLst>
          </p:cNvPr>
          <p:cNvSpPr txBox="1"/>
          <p:nvPr/>
        </p:nvSpPr>
        <p:spPr>
          <a:xfrm>
            <a:off x="650395" y="1074211"/>
            <a:ext cx="4939647"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Consecutive multiple MLPs</a:t>
            </a:r>
          </a:p>
        </p:txBody>
      </p:sp>
      <p:sp>
        <p:nvSpPr>
          <p:cNvPr id="14" name="文本框 13">
            <a:extLst>
              <a:ext uri="{FF2B5EF4-FFF2-40B4-BE49-F238E27FC236}">
                <a16:creationId xmlns:a16="http://schemas.microsoft.com/office/drawing/2014/main" id="{7D0CDF13-CF1B-4C51-A10F-33759530A9AA}"/>
              </a:ext>
            </a:extLst>
          </p:cNvPr>
          <p:cNvSpPr txBox="1"/>
          <p:nvPr/>
        </p:nvSpPr>
        <p:spPr>
          <a:xfrm>
            <a:off x="6766175" y="1074211"/>
            <a:ext cx="3065240"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Feature reuse</a:t>
            </a:r>
          </a:p>
        </p:txBody>
      </p:sp>
      <p:sp>
        <p:nvSpPr>
          <p:cNvPr id="15" name="箭头: 右 14">
            <a:extLst>
              <a:ext uri="{FF2B5EF4-FFF2-40B4-BE49-F238E27FC236}">
                <a16:creationId xmlns:a16="http://schemas.microsoft.com/office/drawing/2014/main" id="{46DEF96B-B8ED-44F5-9011-C8713E89BAB2}"/>
              </a:ext>
            </a:extLst>
          </p:cNvPr>
          <p:cNvSpPr/>
          <p:nvPr/>
        </p:nvSpPr>
        <p:spPr>
          <a:xfrm>
            <a:off x="6036863" y="1847376"/>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800" dirty="0"/>
          </a:p>
        </p:txBody>
      </p:sp>
      <p:sp>
        <p:nvSpPr>
          <p:cNvPr id="17" name="文本框 16">
            <a:extLst>
              <a:ext uri="{FF2B5EF4-FFF2-40B4-BE49-F238E27FC236}">
                <a16:creationId xmlns:a16="http://schemas.microsoft.com/office/drawing/2014/main" id="{A53FE38D-DCEB-40AB-82A0-C1FFB1C3D300}"/>
              </a:ext>
            </a:extLst>
          </p:cNvPr>
          <p:cNvSpPr txBox="1"/>
          <p:nvPr/>
        </p:nvSpPr>
        <p:spPr>
          <a:xfrm>
            <a:off x="650395" y="1718810"/>
            <a:ext cx="4939647"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1×1 kernel in MLPs</a:t>
            </a:r>
          </a:p>
        </p:txBody>
      </p:sp>
      <p:sp>
        <p:nvSpPr>
          <p:cNvPr id="23" name="文本框 22">
            <a:extLst>
              <a:ext uri="{FF2B5EF4-FFF2-40B4-BE49-F238E27FC236}">
                <a16:creationId xmlns:a16="http://schemas.microsoft.com/office/drawing/2014/main" id="{493DA741-ABEC-4140-812D-AB752E793384}"/>
              </a:ext>
            </a:extLst>
          </p:cNvPr>
          <p:cNvSpPr txBox="1"/>
          <p:nvPr/>
        </p:nvSpPr>
        <p:spPr>
          <a:xfrm>
            <a:off x="6766174" y="1718810"/>
            <a:ext cx="4730426" cy="523220"/>
          </a:xfrm>
          <a:prstGeom prst="rect">
            <a:avLst/>
          </a:prstGeom>
          <a:noFill/>
        </p:spPr>
        <p:txBody>
          <a:bodyPr wrap="square">
            <a:spAutoFit/>
          </a:bodyPr>
          <a:lstStyle/>
          <a:p>
            <a:pPr marL="457200" indent="-457200">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Partition without padding</a:t>
            </a:r>
          </a:p>
        </p:txBody>
      </p:sp>
    </p:spTree>
    <p:extLst>
      <p:ext uri="{BB962C8B-B14F-4D97-AF65-F5344CB8AC3E}">
        <p14:creationId xmlns:p14="http://schemas.microsoft.com/office/powerpoint/2010/main" val="356835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789882"/>
          </a:xfrm>
        </p:spPr>
        <p:txBody>
          <a:bodyPr/>
          <a:lstStyle/>
          <a:p>
            <a:r>
              <a:rPr lang="en-US" altLang="zh-CN" sz="4000" dirty="0"/>
              <a:t>Solution: Block-wise MLP Fusion (BMF)</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dirty="0"/>
          </a:p>
        </p:txBody>
      </p:sp>
      <p:pic>
        <p:nvPicPr>
          <p:cNvPr id="10" name="图片 9">
            <a:extLst>
              <a:ext uri="{FF2B5EF4-FFF2-40B4-BE49-F238E27FC236}">
                <a16:creationId xmlns:a16="http://schemas.microsoft.com/office/drawing/2014/main" id="{969AACFF-7AEE-9116-29E6-2CD8D2CB8E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1125" y="4276926"/>
            <a:ext cx="4763886" cy="2100303"/>
          </a:xfrm>
          <a:prstGeom prst="rect">
            <a:avLst/>
          </a:prstGeom>
        </p:spPr>
      </p:pic>
      <p:sp>
        <p:nvSpPr>
          <p:cNvPr id="12" name="文本框 11">
            <a:extLst>
              <a:ext uri="{FF2B5EF4-FFF2-40B4-BE49-F238E27FC236}">
                <a16:creationId xmlns:a16="http://schemas.microsoft.com/office/drawing/2014/main" id="{A9D08C30-D662-06FA-9FE8-2E57B2F503CE}"/>
              </a:ext>
            </a:extLst>
          </p:cNvPr>
          <p:cNvSpPr txBox="1"/>
          <p:nvPr/>
        </p:nvSpPr>
        <p:spPr>
          <a:xfrm>
            <a:off x="382909" y="1040203"/>
            <a:ext cx="6186601"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Step 1: Partition point cloud into blocks</a:t>
            </a:r>
          </a:p>
        </p:txBody>
      </p:sp>
      <p:sp>
        <p:nvSpPr>
          <p:cNvPr id="15" name="文本框 14">
            <a:extLst>
              <a:ext uri="{FF2B5EF4-FFF2-40B4-BE49-F238E27FC236}">
                <a16:creationId xmlns:a16="http://schemas.microsoft.com/office/drawing/2014/main" id="{9A7070D2-D35C-3BCE-D04A-942806DB9BDE}"/>
              </a:ext>
            </a:extLst>
          </p:cNvPr>
          <p:cNvSpPr txBox="1"/>
          <p:nvPr/>
        </p:nvSpPr>
        <p:spPr>
          <a:xfrm>
            <a:off x="3800715" y="1523245"/>
            <a:ext cx="3121986" cy="168584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Grouping</a:t>
            </a:r>
          </a:p>
          <a:p>
            <a:pPr marL="342900"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Consecutive MLPs</a:t>
            </a:r>
          </a:p>
          <a:p>
            <a:pPr marL="342900"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Pooling</a:t>
            </a:r>
          </a:p>
        </p:txBody>
      </p:sp>
      <p:sp>
        <p:nvSpPr>
          <p:cNvPr id="30" name="文本框 29">
            <a:extLst>
              <a:ext uri="{FF2B5EF4-FFF2-40B4-BE49-F238E27FC236}">
                <a16:creationId xmlns:a16="http://schemas.microsoft.com/office/drawing/2014/main" id="{517EF356-BAD0-086F-B3F6-2A6BA90A70E9}"/>
              </a:ext>
            </a:extLst>
          </p:cNvPr>
          <p:cNvSpPr txBox="1"/>
          <p:nvPr/>
        </p:nvSpPr>
        <p:spPr>
          <a:xfrm>
            <a:off x="403824" y="2151361"/>
            <a:ext cx="3330371"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Step 2: Each block</a:t>
            </a:r>
          </a:p>
        </p:txBody>
      </p:sp>
      <p:sp>
        <p:nvSpPr>
          <p:cNvPr id="37" name="文本框 36">
            <a:extLst>
              <a:ext uri="{FF2B5EF4-FFF2-40B4-BE49-F238E27FC236}">
                <a16:creationId xmlns:a16="http://schemas.microsoft.com/office/drawing/2014/main" id="{1FB1DA79-1468-27B1-6438-3F465D205358}"/>
              </a:ext>
            </a:extLst>
          </p:cNvPr>
          <p:cNvSpPr txBox="1"/>
          <p:nvPr/>
        </p:nvSpPr>
        <p:spPr>
          <a:xfrm>
            <a:off x="382910" y="3403147"/>
            <a:ext cx="4386400" cy="461665"/>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Step 3: Gather output points</a:t>
            </a:r>
          </a:p>
        </p:txBody>
      </p:sp>
      <p:sp>
        <p:nvSpPr>
          <p:cNvPr id="40" name="箭头: 右 39">
            <a:extLst>
              <a:ext uri="{FF2B5EF4-FFF2-40B4-BE49-F238E27FC236}">
                <a16:creationId xmlns:a16="http://schemas.microsoft.com/office/drawing/2014/main" id="{E37FF01A-24D9-9897-A1EF-9A0825A79751}"/>
              </a:ext>
            </a:extLst>
          </p:cNvPr>
          <p:cNvSpPr/>
          <p:nvPr/>
        </p:nvSpPr>
        <p:spPr>
          <a:xfrm>
            <a:off x="7354639" y="1747466"/>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400" dirty="0"/>
          </a:p>
        </p:txBody>
      </p:sp>
      <p:sp>
        <p:nvSpPr>
          <p:cNvPr id="41" name="文本框 40">
            <a:extLst>
              <a:ext uri="{FF2B5EF4-FFF2-40B4-BE49-F238E27FC236}">
                <a16:creationId xmlns:a16="http://schemas.microsoft.com/office/drawing/2014/main" id="{116D4490-527F-7687-3348-378152C8A96A}"/>
              </a:ext>
            </a:extLst>
          </p:cNvPr>
          <p:cNvSpPr txBox="1"/>
          <p:nvPr/>
        </p:nvSpPr>
        <p:spPr>
          <a:xfrm>
            <a:off x="7803784" y="1626193"/>
            <a:ext cx="3015335"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Grouping latency </a:t>
            </a:r>
            <a:r>
              <a:rPr lang="zh-CN" altLang="en-US" sz="2400" dirty="0">
                <a:latin typeface="Arial" panose="020B0604020202020204" pitchFamily="34" charset="0"/>
                <a:cs typeface="Arial" panose="020B0604020202020204" pitchFamily="34" charset="0"/>
              </a:rPr>
              <a:t>↓</a:t>
            </a:r>
            <a:endParaRPr lang="en-US" altLang="zh-CN" sz="2400" dirty="0">
              <a:latin typeface="Arial" panose="020B0604020202020204" pitchFamily="34" charset="0"/>
              <a:cs typeface="Arial" panose="020B0604020202020204" pitchFamily="34" charset="0"/>
            </a:endParaRPr>
          </a:p>
        </p:txBody>
      </p:sp>
      <p:sp>
        <p:nvSpPr>
          <p:cNvPr id="42" name="箭头: 右 41">
            <a:extLst>
              <a:ext uri="{FF2B5EF4-FFF2-40B4-BE49-F238E27FC236}">
                <a16:creationId xmlns:a16="http://schemas.microsoft.com/office/drawing/2014/main" id="{2651CBB8-88FA-CC3F-642A-637AE6F6532D}"/>
              </a:ext>
            </a:extLst>
          </p:cNvPr>
          <p:cNvSpPr/>
          <p:nvPr/>
        </p:nvSpPr>
        <p:spPr>
          <a:xfrm>
            <a:off x="7354639" y="2314417"/>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400" dirty="0"/>
          </a:p>
        </p:txBody>
      </p:sp>
      <p:sp>
        <p:nvSpPr>
          <p:cNvPr id="43" name="文本框 42">
            <a:extLst>
              <a:ext uri="{FF2B5EF4-FFF2-40B4-BE49-F238E27FC236}">
                <a16:creationId xmlns:a16="http://schemas.microsoft.com/office/drawing/2014/main" id="{25F60904-D0CF-28D4-6BD2-10E5EC4E5322}"/>
              </a:ext>
            </a:extLst>
          </p:cNvPr>
          <p:cNvSpPr txBox="1"/>
          <p:nvPr/>
        </p:nvSpPr>
        <p:spPr>
          <a:xfrm>
            <a:off x="7803784" y="2196778"/>
            <a:ext cx="2756574"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Features reuse </a:t>
            </a:r>
            <a:r>
              <a:rPr lang="zh-CN" altLang="en-US" sz="2400" dirty="0">
                <a:latin typeface="Arial" panose="020B0604020202020204" pitchFamily="34" charset="0"/>
                <a:cs typeface="Arial" panose="020B0604020202020204" pitchFamily="34" charset="0"/>
              </a:rPr>
              <a:t>↑</a:t>
            </a:r>
            <a:endParaRPr lang="en-US" altLang="zh-CN" sz="2400" dirty="0">
              <a:latin typeface="Arial" panose="020B0604020202020204" pitchFamily="34" charset="0"/>
              <a:cs typeface="Arial" panose="020B0604020202020204" pitchFamily="34" charset="0"/>
            </a:endParaRPr>
          </a:p>
        </p:txBody>
      </p:sp>
      <p:sp>
        <p:nvSpPr>
          <p:cNvPr id="44" name="箭头: 右 43">
            <a:extLst>
              <a:ext uri="{FF2B5EF4-FFF2-40B4-BE49-F238E27FC236}">
                <a16:creationId xmlns:a16="http://schemas.microsoft.com/office/drawing/2014/main" id="{4CC15FFA-C779-4302-33B6-FE928B35F4A2}"/>
              </a:ext>
            </a:extLst>
          </p:cNvPr>
          <p:cNvSpPr/>
          <p:nvPr/>
        </p:nvSpPr>
        <p:spPr>
          <a:xfrm>
            <a:off x="7374629" y="2865190"/>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400" dirty="0"/>
          </a:p>
        </p:txBody>
      </p:sp>
      <p:sp>
        <p:nvSpPr>
          <p:cNvPr id="45" name="文本框 44">
            <a:extLst>
              <a:ext uri="{FF2B5EF4-FFF2-40B4-BE49-F238E27FC236}">
                <a16:creationId xmlns:a16="http://schemas.microsoft.com/office/drawing/2014/main" id="{C2C22F49-88E9-99CE-A139-5AA92348CB93}"/>
              </a:ext>
            </a:extLst>
          </p:cNvPr>
          <p:cNvSpPr txBox="1"/>
          <p:nvPr/>
        </p:nvSpPr>
        <p:spPr>
          <a:xfrm>
            <a:off x="7803784" y="2745209"/>
            <a:ext cx="3422786"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Aggregation Latency </a:t>
            </a:r>
            <a:r>
              <a:rPr lang="zh-CN" altLang="en-US" sz="2400" dirty="0">
                <a:latin typeface="Arial" panose="020B0604020202020204" pitchFamily="34" charset="0"/>
                <a:cs typeface="Arial" panose="020B0604020202020204" pitchFamily="34" charset="0"/>
              </a:rPr>
              <a:t>↓</a:t>
            </a:r>
            <a:endParaRPr lang="en-US" altLang="zh-CN" sz="2400" dirty="0">
              <a:latin typeface="Arial" panose="020B0604020202020204" pitchFamily="34" charset="0"/>
              <a:cs typeface="Arial" panose="020B0604020202020204" pitchFamily="34" charset="0"/>
            </a:endParaRPr>
          </a:p>
        </p:txBody>
      </p:sp>
      <p:sp>
        <p:nvSpPr>
          <p:cNvPr id="47" name="文本框 46">
            <a:extLst>
              <a:ext uri="{FF2B5EF4-FFF2-40B4-BE49-F238E27FC236}">
                <a16:creationId xmlns:a16="http://schemas.microsoft.com/office/drawing/2014/main" id="{9649E390-B067-82E9-378B-2AC283C0588E}"/>
              </a:ext>
            </a:extLst>
          </p:cNvPr>
          <p:cNvSpPr txBox="1"/>
          <p:nvPr/>
        </p:nvSpPr>
        <p:spPr>
          <a:xfrm>
            <a:off x="7497898" y="3783955"/>
            <a:ext cx="4210340" cy="461665"/>
          </a:xfrm>
          <a:prstGeom prst="rect">
            <a:avLst/>
          </a:prstGeom>
          <a:noFill/>
        </p:spPr>
        <p:txBody>
          <a:bodyPr wrap="square">
            <a:spAutoFit/>
          </a:bodyPr>
          <a:lstStyle/>
          <a:p>
            <a:pPr algn="ctr"/>
            <a:r>
              <a:rPr lang="en-US" altLang="zh-CN" sz="2400" dirty="0">
                <a:latin typeface="Arial" panose="020B0604020202020204" pitchFamily="34" charset="0"/>
                <a:cs typeface="Arial" panose="020B0604020202020204" pitchFamily="34" charset="0"/>
              </a:rPr>
              <a:t>F</a:t>
            </a:r>
            <a:r>
              <a:rPr lang="zh-CN" altLang="en-US" sz="2400" dirty="0">
                <a:latin typeface="Arial" panose="020B0604020202020204" pitchFamily="34" charset="0"/>
                <a:cs typeface="Arial" panose="020B0604020202020204" pitchFamily="34" charset="0"/>
              </a:rPr>
              <a:t>eature block dataflow loop</a:t>
            </a:r>
          </a:p>
        </p:txBody>
      </p:sp>
      <p:sp>
        <p:nvSpPr>
          <p:cNvPr id="7" name="箭头: 右 6">
            <a:extLst>
              <a:ext uri="{FF2B5EF4-FFF2-40B4-BE49-F238E27FC236}">
                <a16:creationId xmlns:a16="http://schemas.microsoft.com/office/drawing/2014/main" id="{33047C25-40FE-90F8-671D-FE7B0A38A2D1}"/>
              </a:ext>
            </a:extLst>
          </p:cNvPr>
          <p:cNvSpPr/>
          <p:nvPr/>
        </p:nvSpPr>
        <p:spPr>
          <a:xfrm>
            <a:off x="7354639" y="1123184"/>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400" dirty="0"/>
          </a:p>
        </p:txBody>
      </p:sp>
      <p:sp>
        <p:nvSpPr>
          <p:cNvPr id="8" name="文本框 7">
            <a:extLst>
              <a:ext uri="{FF2B5EF4-FFF2-40B4-BE49-F238E27FC236}">
                <a16:creationId xmlns:a16="http://schemas.microsoft.com/office/drawing/2014/main" id="{EFB9A682-254A-577A-1AA5-50152F0EA041}"/>
              </a:ext>
            </a:extLst>
          </p:cNvPr>
          <p:cNvSpPr txBox="1"/>
          <p:nvPr/>
        </p:nvSpPr>
        <p:spPr>
          <a:xfrm>
            <a:off x="7803783" y="1023325"/>
            <a:ext cx="3377781" cy="461665"/>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Memory access </a:t>
            </a:r>
            <a:r>
              <a:rPr lang="zh-CN" altLang="en-US" sz="2400" dirty="0">
                <a:latin typeface="Arial" panose="020B0604020202020204" pitchFamily="34" charset="0"/>
                <a:cs typeface="Arial" panose="020B0604020202020204" pitchFamily="34" charset="0"/>
              </a:rPr>
              <a:t>↓</a:t>
            </a:r>
            <a:endParaRPr lang="en-US" altLang="zh-CN" sz="2400" dirty="0">
              <a:latin typeface="Arial" panose="020B0604020202020204" pitchFamily="34" charset="0"/>
              <a:cs typeface="Arial" panose="020B0604020202020204" pitchFamily="34" charset="0"/>
            </a:endParaRPr>
          </a:p>
        </p:txBody>
      </p:sp>
      <p:pic>
        <p:nvPicPr>
          <p:cNvPr id="31" name="图片 30">
            <a:extLst>
              <a:ext uri="{FF2B5EF4-FFF2-40B4-BE49-F238E27FC236}">
                <a16:creationId xmlns:a16="http://schemas.microsoft.com/office/drawing/2014/main" id="{F4A76A21-09B7-2418-4647-D718829D7F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239772" y="4359222"/>
            <a:ext cx="6885722" cy="2087630"/>
          </a:xfrm>
          <a:prstGeom prst="rect">
            <a:avLst/>
          </a:prstGeom>
          <a:noFill/>
          <a:ln>
            <a:noFill/>
          </a:ln>
        </p:spPr>
      </p:pic>
      <p:sp>
        <p:nvSpPr>
          <p:cNvPr id="22" name="左大括号 21">
            <a:extLst>
              <a:ext uri="{FF2B5EF4-FFF2-40B4-BE49-F238E27FC236}">
                <a16:creationId xmlns:a16="http://schemas.microsoft.com/office/drawing/2014/main" id="{8943E0A6-4409-464E-9C2F-16FE5AFD68E9}"/>
              </a:ext>
            </a:extLst>
          </p:cNvPr>
          <p:cNvSpPr/>
          <p:nvPr/>
        </p:nvSpPr>
        <p:spPr>
          <a:xfrm>
            <a:off x="3534509" y="1743572"/>
            <a:ext cx="261291" cy="1325387"/>
          </a:xfrm>
          <a:prstGeom prst="leftBrace">
            <a:avLst>
              <a:gd name="adj1" fmla="val 4798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dirty="0"/>
          </a:p>
        </p:txBody>
      </p:sp>
    </p:spTree>
    <p:extLst>
      <p:ext uri="{BB962C8B-B14F-4D97-AF65-F5344CB8AC3E}">
        <p14:creationId xmlns:p14="http://schemas.microsoft.com/office/powerpoint/2010/main" val="50685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0" grpId="0"/>
      <p:bldP spid="37" grpId="0"/>
      <p:bldP spid="40" grpId="0" animBg="1"/>
      <p:bldP spid="41" grpId="0"/>
      <p:bldP spid="42" grpId="0" animBg="1"/>
      <p:bldP spid="43" grpId="0"/>
      <p:bldP spid="44" grpId="0" animBg="1"/>
      <p:bldP spid="45" grpId="0"/>
      <p:bldP spid="47"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Outline</a:t>
            </a:r>
            <a:endParaRPr lang="en-US" sz="4800" dirty="0">
              <a:latin typeface="楷体" panose="02010609060101010101" pitchFamily="49" charset="-122"/>
              <a:ea typeface="楷体" panose="02010609060101010101" pitchFamily="49"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t>2</a:t>
            </a:fld>
            <a:endParaRPr lang="en-US" dirty="0"/>
          </a:p>
        </p:txBody>
      </p:sp>
      <p:sp>
        <p:nvSpPr>
          <p:cNvPr id="3" name="内容占位符 1">
            <a:extLst>
              <a:ext uri="{FF2B5EF4-FFF2-40B4-BE49-F238E27FC236}">
                <a16:creationId xmlns:a16="http://schemas.microsoft.com/office/drawing/2014/main" id="{3C3CB31C-16EC-3B7C-371D-CE875E45E64A}"/>
              </a:ext>
            </a:extLst>
          </p:cNvPr>
          <p:cNvSpPr>
            <a:spLocks noGrp="1"/>
          </p:cNvSpPr>
          <p:nvPr>
            <p:ph idx="1"/>
          </p:nvPr>
        </p:nvSpPr>
        <p:spPr>
          <a:xfrm>
            <a:off x="785410" y="1178750"/>
            <a:ext cx="10981220" cy="5215498"/>
          </a:xfrm>
        </p:spPr>
        <p:txBody>
          <a:bodyPr>
            <a:noAutofit/>
          </a:bodyPr>
          <a:lstStyle/>
          <a:p>
            <a:pPr marL="514350" indent="-720000">
              <a:lnSpc>
                <a:spcPct val="200000"/>
              </a:lnSpc>
              <a:spcBef>
                <a:spcPts val="1200"/>
              </a:spcBef>
              <a:spcAft>
                <a:spcPts val="1200"/>
              </a:spcAft>
              <a:buFont typeface="+mj-lt"/>
              <a:buAutoNum type="romanUcPeriod"/>
            </a:pPr>
            <a:r>
              <a:rPr lang="en-US" altLang="zh-CN" sz="3200" b="1" cap="small" dirty="0">
                <a:solidFill>
                  <a:srgbClr val="C00000"/>
                </a:solidFill>
              </a:rPr>
              <a:t>Introduction</a:t>
            </a:r>
          </a:p>
          <a:p>
            <a:pPr marL="514350" indent="-720000">
              <a:lnSpc>
                <a:spcPct val="200000"/>
              </a:lnSpc>
              <a:spcBef>
                <a:spcPts val="1200"/>
              </a:spcBef>
              <a:spcAft>
                <a:spcPts val="1200"/>
              </a:spcAft>
              <a:buFont typeface="+mj-lt"/>
              <a:buAutoNum type="romanUcPeriod"/>
            </a:pPr>
            <a:r>
              <a:rPr lang="en-US" altLang="zh-CN" sz="3200" b="1" cap="small" dirty="0"/>
              <a:t>Optimization Techniques</a:t>
            </a:r>
          </a:p>
          <a:p>
            <a:pPr marL="514350" indent="-720000">
              <a:lnSpc>
                <a:spcPct val="200000"/>
              </a:lnSpc>
              <a:spcBef>
                <a:spcPts val="1200"/>
              </a:spcBef>
              <a:spcAft>
                <a:spcPts val="1200"/>
              </a:spcAft>
              <a:buFont typeface="+mj-lt"/>
              <a:buAutoNum type="romanUcPeriod"/>
            </a:pPr>
            <a:r>
              <a:rPr lang="en-US" altLang="zh-CN" sz="3200" b="1" cap="small" dirty="0"/>
              <a:t>Experimental Results</a:t>
            </a:r>
          </a:p>
          <a:p>
            <a:pPr marL="514350" indent="-720000">
              <a:lnSpc>
                <a:spcPct val="200000"/>
              </a:lnSpc>
              <a:spcBef>
                <a:spcPts val="1200"/>
              </a:spcBef>
              <a:spcAft>
                <a:spcPts val="1200"/>
              </a:spcAft>
              <a:buFont typeface="+mj-lt"/>
              <a:buAutoNum type="romanUcPeriod"/>
            </a:pPr>
            <a:r>
              <a:rPr lang="en-US" altLang="zh-CN" sz="3200" b="1" cap="small" dirty="0"/>
              <a:t>Conclusions</a:t>
            </a:r>
          </a:p>
          <a:p>
            <a:pPr marL="514350" indent="-720000">
              <a:lnSpc>
                <a:spcPct val="200000"/>
              </a:lnSpc>
              <a:buFont typeface="+mj-lt"/>
              <a:buAutoNum type="romanUcPeriod"/>
            </a:pPr>
            <a:endParaRPr lang="en-US" altLang="zh-CN" sz="3200" dirty="0"/>
          </a:p>
        </p:txBody>
      </p:sp>
    </p:spTree>
    <p:extLst>
      <p:ext uri="{BB962C8B-B14F-4D97-AF65-F5344CB8AC3E}">
        <p14:creationId xmlns:p14="http://schemas.microsoft.com/office/powerpoint/2010/main" val="19946479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815826"/>
          </a:xfrm>
        </p:spPr>
        <p:txBody>
          <a:bodyPr/>
          <a:lstStyle/>
          <a:p>
            <a:r>
              <a:rPr lang="en-US" altLang="zh-CN" sz="4000" dirty="0"/>
              <a:t>Block-wise MLP Fusion (BMF): Improvements</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dirty="0"/>
          </a:p>
        </p:txBody>
      </p:sp>
      <p:sp>
        <p:nvSpPr>
          <p:cNvPr id="7" name="文本框 6">
            <a:extLst>
              <a:ext uri="{FF2B5EF4-FFF2-40B4-BE49-F238E27FC236}">
                <a16:creationId xmlns:a16="http://schemas.microsoft.com/office/drawing/2014/main" id="{42D5D386-DEEC-65A7-9FA4-61465975B794}"/>
              </a:ext>
            </a:extLst>
          </p:cNvPr>
          <p:cNvSpPr txBox="1"/>
          <p:nvPr/>
        </p:nvSpPr>
        <p:spPr>
          <a:xfrm>
            <a:off x="2473841" y="777712"/>
            <a:ext cx="7389987" cy="739754"/>
          </a:xfrm>
          <a:prstGeom prst="rect">
            <a:avLst/>
          </a:prstGeom>
          <a:noFill/>
        </p:spPr>
        <p:txBody>
          <a:bodyPr wrap="square">
            <a:spAutoFit/>
          </a:bodyPr>
          <a:lstStyle/>
          <a:p>
            <a:pPr algn="ctr">
              <a:lnSpc>
                <a:spcPct val="150000"/>
              </a:lnSpc>
            </a:pPr>
            <a:r>
              <a:rPr lang="en-US" altLang="zh-CN" sz="2800" dirty="0">
                <a:latin typeface="Arial" panose="020B0604020202020204" pitchFamily="34" charset="0"/>
                <a:cs typeface="Arial" panose="020B0604020202020204" pitchFamily="34" charset="0"/>
              </a:rPr>
              <a:t>Off-chip memory access reduction: </a:t>
            </a:r>
            <a:r>
              <a:rPr lang="en-US" altLang="zh-CN" sz="3200" b="1" i="1" dirty="0">
                <a:solidFill>
                  <a:srgbClr val="17347D"/>
                </a:solidFill>
                <a:latin typeface="Arial" panose="020B0604020202020204" pitchFamily="34" charset="0"/>
                <a:cs typeface="Arial" panose="020B0604020202020204" pitchFamily="34" charset="0"/>
              </a:rPr>
              <a:t>95.3%↓</a:t>
            </a:r>
            <a:r>
              <a:rPr lang="en-US" altLang="zh-CN" sz="3200" b="1" i="1" dirty="0">
                <a:latin typeface="Arial" panose="020B0604020202020204" pitchFamily="34" charset="0"/>
                <a:cs typeface="Arial" panose="020B0604020202020204" pitchFamily="34" charset="0"/>
              </a:rPr>
              <a:t> </a:t>
            </a:r>
          </a:p>
        </p:txBody>
      </p:sp>
      <p:pic>
        <p:nvPicPr>
          <p:cNvPr id="8" name="图片 7">
            <a:extLst>
              <a:ext uri="{FF2B5EF4-FFF2-40B4-BE49-F238E27FC236}">
                <a16:creationId xmlns:a16="http://schemas.microsoft.com/office/drawing/2014/main" id="{CC94E616-7574-15E6-0F54-6A1B89D139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92" t="7657" r="8469"/>
          <a:stretch/>
        </p:blipFill>
        <p:spPr bwMode="auto">
          <a:xfrm>
            <a:off x="901001" y="1546021"/>
            <a:ext cx="10061378" cy="3814938"/>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26394BF8-6002-186A-0CD6-64C6F604D0BB}"/>
              </a:ext>
            </a:extLst>
          </p:cNvPr>
          <p:cNvSpPr txBox="1"/>
          <p:nvPr/>
        </p:nvSpPr>
        <p:spPr>
          <a:xfrm>
            <a:off x="865210" y="5418069"/>
            <a:ext cx="5011059" cy="11318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EFP reduces filters and features                  </a:t>
            </a:r>
          </a:p>
          <a:p>
            <a:pPr marL="285750"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Act on large grouped features</a:t>
            </a:r>
          </a:p>
        </p:txBody>
      </p:sp>
      <p:sp>
        <p:nvSpPr>
          <p:cNvPr id="11" name="箭头: 右 10">
            <a:extLst>
              <a:ext uri="{FF2B5EF4-FFF2-40B4-BE49-F238E27FC236}">
                <a16:creationId xmlns:a16="http://schemas.microsoft.com/office/drawing/2014/main" id="{B9968ACA-6AC6-40C1-0BD3-D013520110A1}"/>
              </a:ext>
            </a:extLst>
          </p:cNvPr>
          <p:cNvSpPr/>
          <p:nvPr/>
        </p:nvSpPr>
        <p:spPr>
          <a:xfrm>
            <a:off x="6168835" y="5945449"/>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000" dirty="0"/>
          </a:p>
        </p:txBody>
      </p:sp>
      <p:sp>
        <p:nvSpPr>
          <p:cNvPr id="14" name="文本框 13">
            <a:extLst>
              <a:ext uri="{FF2B5EF4-FFF2-40B4-BE49-F238E27FC236}">
                <a16:creationId xmlns:a16="http://schemas.microsoft.com/office/drawing/2014/main" id="{B2FC6FAA-403E-7622-8489-E5820944DE16}"/>
              </a:ext>
            </a:extLst>
          </p:cNvPr>
          <p:cNvSpPr txBox="1"/>
          <p:nvPr/>
        </p:nvSpPr>
        <p:spPr>
          <a:xfrm>
            <a:off x="6636060" y="5409220"/>
            <a:ext cx="4914451" cy="114069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Reduce off-chip memory access</a:t>
            </a:r>
          </a:p>
          <a:p>
            <a:pPr marL="285750"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Improve hardware utilization</a:t>
            </a:r>
            <a:endParaRPr lang="zh-CN" altLang="en-US" sz="2400" dirty="0"/>
          </a:p>
        </p:txBody>
      </p:sp>
      <p:sp>
        <p:nvSpPr>
          <p:cNvPr id="16" name="左大括号 15">
            <a:extLst>
              <a:ext uri="{FF2B5EF4-FFF2-40B4-BE49-F238E27FC236}">
                <a16:creationId xmlns:a16="http://schemas.microsoft.com/office/drawing/2014/main" id="{6236E491-4DC9-5BBE-6D53-950AAC688666}"/>
              </a:ext>
            </a:extLst>
          </p:cNvPr>
          <p:cNvSpPr/>
          <p:nvPr/>
        </p:nvSpPr>
        <p:spPr>
          <a:xfrm rot="10800000">
            <a:off x="5776168" y="5603120"/>
            <a:ext cx="261291" cy="946797"/>
          </a:xfrm>
          <a:prstGeom prst="leftBrace">
            <a:avLst>
              <a:gd name="adj1" fmla="val 4798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000" dirty="0"/>
          </a:p>
        </p:txBody>
      </p:sp>
    </p:spTree>
    <p:extLst>
      <p:ext uri="{BB962C8B-B14F-4D97-AF65-F5344CB8AC3E}">
        <p14:creationId xmlns:p14="http://schemas.microsoft.com/office/powerpoint/2010/main" val="8818187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786946"/>
          </a:xfrm>
        </p:spPr>
        <p:txBody>
          <a:bodyPr/>
          <a:lstStyle/>
          <a:p>
            <a:r>
              <a:rPr lang="en-US" altLang="zh-CN" sz="4400" dirty="0"/>
              <a:t>Challenge III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dirty="0"/>
          </a:p>
        </p:txBody>
      </p:sp>
      <p:sp>
        <p:nvSpPr>
          <p:cNvPr id="23" name="箭头: 右 22">
            <a:extLst>
              <a:ext uri="{FF2B5EF4-FFF2-40B4-BE49-F238E27FC236}">
                <a16:creationId xmlns:a16="http://schemas.microsoft.com/office/drawing/2014/main" id="{1DC8077F-0D66-FC81-03CD-60A56C377DAD}"/>
              </a:ext>
            </a:extLst>
          </p:cNvPr>
          <p:cNvSpPr/>
          <p:nvPr/>
        </p:nvSpPr>
        <p:spPr>
          <a:xfrm>
            <a:off x="6140449" y="1946618"/>
            <a:ext cx="220000" cy="262139"/>
          </a:xfrm>
          <a:prstGeom prst="rightArrow">
            <a:avLst/>
          </a:prstGeom>
          <a:solidFill>
            <a:srgbClr val="C0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sz="2400" dirty="0"/>
          </a:p>
        </p:txBody>
      </p:sp>
      <p:sp>
        <p:nvSpPr>
          <p:cNvPr id="24" name="文本框 23">
            <a:extLst>
              <a:ext uri="{FF2B5EF4-FFF2-40B4-BE49-F238E27FC236}">
                <a16:creationId xmlns:a16="http://schemas.microsoft.com/office/drawing/2014/main" id="{A9937B2F-4247-E4D9-ECD6-056867658483}"/>
              </a:ext>
            </a:extLst>
          </p:cNvPr>
          <p:cNvSpPr txBox="1"/>
          <p:nvPr/>
        </p:nvSpPr>
        <p:spPr>
          <a:xfrm>
            <a:off x="110335" y="683363"/>
            <a:ext cx="5986109" cy="1682192"/>
          </a:xfrm>
          <a:prstGeom prst="rect">
            <a:avLst/>
          </a:prstGeom>
          <a:noFill/>
        </p:spPr>
        <p:txBody>
          <a:bodyPr wrap="square" anchor="ctr">
            <a:spAutoFit/>
          </a:bodyPr>
          <a:lstStyle/>
          <a:p>
            <a:pPr marL="342900" indent="-342900">
              <a:lnSpc>
                <a:spcPct val="20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Inherently sequential processing</a:t>
            </a:r>
          </a:p>
          <a:p>
            <a:pPr marL="342900" indent="-342900">
              <a:lnSpc>
                <a:spcPct val="20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High computational complexity</a:t>
            </a:r>
          </a:p>
        </p:txBody>
      </p:sp>
      <p:sp>
        <p:nvSpPr>
          <p:cNvPr id="25" name="文本框 24">
            <a:extLst>
              <a:ext uri="{FF2B5EF4-FFF2-40B4-BE49-F238E27FC236}">
                <a16:creationId xmlns:a16="http://schemas.microsoft.com/office/drawing/2014/main" id="{D79F0708-9D9C-D718-368E-6E62C23EAAFC}"/>
              </a:ext>
            </a:extLst>
          </p:cNvPr>
          <p:cNvSpPr txBox="1"/>
          <p:nvPr/>
        </p:nvSpPr>
        <p:spPr>
          <a:xfrm>
            <a:off x="6456041" y="1131010"/>
            <a:ext cx="4565038" cy="1631216"/>
          </a:xfrm>
          <a:prstGeom prst="rect">
            <a:avLst/>
          </a:prstGeom>
          <a:noFill/>
        </p:spPr>
        <p:txBody>
          <a:bodyPr wrap="square">
            <a:spAutoFit/>
          </a:bodyPr>
          <a:lstStyle/>
          <a:p>
            <a:r>
              <a:rPr lang="en-US" altLang="zh-CN" sz="2800" b="1" dirty="0">
                <a:latin typeface="Arial" panose="020B0604020202020204" pitchFamily="34" charset="0"/>
                <a:cs typeface="Arial" panose="020B0604020202020204" pitchFamily="34" charset="0"/>
              </a:rPr>
              <a:t>Latency bottleneck</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e.g., up to </a:t>
            </a:r>
            <a:r>
              <a:rPr lang="en-US" altLang="zh-CN" sz="2400" b="1" i="1" dirty="0">
                <a:solidFill>
                  <a:srgbClr val="C00000"/>
                </a:solidFill>
                <a:latin typeface="Arial" panose="020B0604020202020204" pitchFamily="34" charset="0"/>
                <a:cs typeface="Arial" panose="020B0604020202020204" pitchFamily="34" charset="0"/>
              </a:rPr>
              <a:t>80</a:t>
            </a:r>
            <a:r>
              <a:rPr lang="en-US" altLang="zh-CN" sz="2400" b="1" i="1" dirty="0">
                <a:solidFill>
                  <a:srgbClr val="C00000"/>
                </a:solidFill>
                <a:effectLst/>
                <a:latin typeface="Arial" panose="020B0604020202020204" pitchFamily="34" charset="0"/>
                <a:ea typeface="宋体" panose="02010600030101010101" pitchFamily="2" charset="-122"/>
                <a:cs typeface="Arial" panose="020B0604020202020204" pitchFamily="34" charset="0"/>
              </a:rPr>
              <a:t>× longer </a:t>
            </a:r>
            <a:r>
              <a:rPr lang="en-US" altLang="zh-CN" sz="2400" dirty="0">
                <a:effectLst/>
                <a:latin typeface="Arial" panose="020B0604020202020204" pitchFamily="34" charset="0"/>
                <a:ea typeface="宋体" panose="02010600030101010101" pitchFamily="2" charset="-122"/>
                <a:cs typeface="Arial" panose="020B0604020202020204" pitchFamily="34" charset="0"/>
              </a:rPr>
              <a:t>processing time than systolic array</a:t>
            </a:r>
            <a:endParaRPr lang="en-US" altLang="zh-CN" sz="2400" dirty="0">
              <a:latin typeface="Arial" panose="020B0604020202020204" pitchFamily="34" charset="0"/>
              <a:cs typeface="Arial" panose="020B0604020202020204" pitchFamily="34" charset="0"/>
            </a:endParaRPr>
          </a:p>
        </p:txBody>
      </p:sp>
      <p:pic>
        <p:nvPicPr>
          <p:cNvPr id="29" name="图片 28">
            <a:extLst>
              <a:ext uri="{FF2B5EF4-FFF2-40B4-BE49-F238E27FC236}">
                <a16:creationId xmlns:a16="http://schemas.microsoft.com/office/drawing/2014/main" id="{055A52FA-AD88-9DDD-40CE-6AE3FDCA87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5440" y="3753897"/>
            <a:ext cx="6781432" cy="1387706"/>
          </a:xfrm>
          <a:prstGeom prst="rect">
            <a:avLst/>
          </a:prstGeom>
        </p:spPr>
      </p:pic>
      <p:pic>
        <p:nvPicPr>
          <p:cNvPr id="30" name="图片 29">
            <a:extLst>
              <a:ext uri="{FF2B5EF4-FFF2-40B4-BE49-F238E27FC236}">
                <a16:creationId xmlns:a16="http://schemas.microsoft.com/office/drawing/2014/main" id="{F4E4EDE0-0090-2064-E953-912232A7D2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8870989" y="2368154"/>
            <a:ext cx="2699702" cy="2866447"/>
          </a:xfrm>
          <a:prstGeom prst="rect">
            <a:avLst/>
          </a:prstGeom>
          <a:noFill/>
          <a:ln>
            <a:noFill/>
          </a:ln>
        </p:spPr>
      </p:pic>
      <p:pic>
        <p:nvPicPr>
          <p:cNvPr id="53" name="图片 52">
            <a:extLst>
              <a:ext uri="{FF2B5EF4-FFF2-40B4-BE49-F238E27FC236}">
                <a16:creationId xmlns:a16="http://schemas.microsoft.com/office/drawing/2014/main" id="{8DEF7298-8C54-29F7-2B0C-AA0FBE34FEA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259821" y="5441999"/>
            <a:ext cx="9761257" cy="1350225"/>
          </a:xfrm>
          <a:prstGeom prst="rect">
            <a:avLst/>
          </a:prstGeom>
        </p:spPr>
      </p:pic>
      <p:sp>
        <p:nvSpPr>
          <p:cNvPr id="26" name="左大括号 25">
            <a:extLst>
              <a:ext uri="{FF2B5EF4-FFF2-40B4-BE49-F238E27FC236}">
                <a16:creationId xmlns:a16="http://schemas.microsoft.com/office/drawing/2014/main" id="{6236E491-4DC9-5BBE-6D53-950AAC688666}"/>
              </a:ext>
            </a:extLst>
          </p:cNvPr>
          <p:cNvSpPr/>
          <p:nvPr/>
        </p:nvSpPr>
        <p:spPr>
          <a:xfrm rot="10800000">
            <a:off x="5723780" y="1176427"/>
            <a:ext cx="261291" cy="1927676"/>
          </a:xfrm>
          <a:prstGeom prst="leftBrace">
            <a:avLst>
              <a:gd name="adj1" fmla="val 47984"/>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2400" dirty="0"/>
          </a:p>
        </p:txBody>
      </p:sp>
      <p:sp>
        <p:nvSpPr>
          <p:cNvPr id="11" name="文本框 10">
            <a:extLst>
              <a:ext uri="{FF2B5EF4-FFF2-40B4-BE49-F238E27FC236}">
                <a16:creationId xmlns:a16="http://schemas.microsoft.com/office/drawing/2014/main" id="{A9937B2F-4247-E4D9-ECD6-056867658483}"/>
              </a:ext>
            </a:extLst>
          </p:cNvPr>
          <p:cNvSpPr txBox="1"/>
          <p:nvPr/>
        </p:nvSpPr>
        <p:spPr>
          <a:xfrm>
            <a:off x="110335" y="2365555"/>
            <a:ext cx="5440511" cy="820417"/>
          </a:xfrm>
          <a:prstGeom prst="rect">
            <a:avLst/>
          </a:prstGeom>
          <a:noFill/>
        </p:spPr>
        <p:txBody>
          <a:bodyPr wrap="square" anchor="ctr">
            <a:spAutoFit/>
          </a:bodyPr>
          <a:lstStyle/>
          <a:p>
            <a:pPr marL="342900" indent="-342900">
              <a:lnSpc>
                <a:spcPct val="200000"/>
              </a:lnSpc>
              <a:buFont typeface="Arial" panose="020B0604020202020204" pitchFamily="34" charset="0"/>
              <a:buChar char="•"/>
            </a:pPr>
            <a:r>
              <a:rPr lang="en-US" altLang="zh-CN" sz="2800" dirty="0">
                <a:latin typeface="Arial" panose="020B0604020202020204" pitchFamily="34" charset="0"/>
                <a:cs typeface="Arial" panose="020B0604020202020204" pitchFamily="34" charset="0"/>
              </a:rPr>
              <a:t>Irregular memory access</a:t>
            </a:r>
          </a:p>
        </p:txBody>
      </p:sp>
    </p:spTree>
    <p:extLst>
      <p:ext uri="{BB962C8B-B14F-4D97-AF65-F5344CB8AC3E}">
        <p14:creationId xmlns:p14="http://schemas.microsoft.com/office/powerpoint/2010/main" val="1555416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810093"/>
          </a:xfrm>
        </p:spPr>
        <p:txBody>
          <a:bodyPr/>
          <a:lstStyle/>
          <a:p>
            <a:r>
              <a:rPr lang="en-US" altLang="zh-CN" sz="4000" dirty="0"/>
              <a:t>Solution: Dual-Stream Block-wise FPS (DSBF)</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dirty="0"/>
          </a:p>
        </p:txBody>
      </p:sp>
      <p:sp>
        <p:nvSpPr>
          <p:cNvPr id="11" name="箭头: 右 10">
            <a:extLst>
              <a:ext uri="{FF2B5EF4-FFF2-40B4-BE49-F238E27FC236}">
                <a16:creationId xmlns:a16="http://schemas.microsoft.com/office/drawing/2014/main" id="{34C3D851-AD56-8691-40C9-2E3F724657FA}"/>
              </a:ext>
            </a:extLst>
          </p:cNvPr>
          <p:cNvSpPr/>
          <p:nvPr/>
        </p:nvSpPr>
        <p:spPr>
          <a:xfrm>
            <a:off x="7136140" y="1411666"/>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zh-CN" altLang="en-US" sz="2000" dirty="0"/>
          </a:p>
        </p:txBody>
      </p:sp>
      <p:sp>
        <p:nvSpPr>
          <p:cNvPr id="13" name="文本框 12">
            <a:extLst>
              <a:ext uri="{FF2B5EF4-FFF2-40B4-BE49-F238E27FC236}">
                <a16:creationId xmlns:a16="http://schemas.microsoft.com/office/drawing/2014/main" id="{D62B2DEA-D1AD-A779-A510-0DE29CB2907D}"/>
              </a:ext>
            </a:extLst>
          </p:cNvPr>
          <p:cNvSpPr txBox="1"/>
          <p:nvPr/>
        </p:nvSpPr>
        <p:spPr>
          <a:xfrm>
            <a:off x="411412" y="860562"/>
            <a:ext cx="6314658" cy="1354217"/>
          </a:xfrm>
          <a:prstGeom prst="rect">
            <a:avLst/>
          </a:prstGeom>
          <a:noFill/>
        </p:spPr>
        <p:txBody>
          <a:bodyPr wrap="square">
            <a:spAutoFit/>
          </a:bodyPr>
          <a:lstStyle/>
          <a:p>
            <a:pPr marL="342900" indent="-342900">
              <a:spcBef>
                <a:spcPts val="600"/>
              </a:spcBef>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Dual-stream prediction</a:t>
            </a:r>
          </a:p>
          <a:p>
            <a:pPr marL="800100" lvl="1" indent="-34290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Two intra-set FPS</a:t>
            </a:r>
          </a:p>
          <a:p>
            <a:pPr marL="800100" lvl="1" indent="-34290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Count intra-block points</a:t>
            </a:r>
          </a:p>
        </p:txBody>
      </p:sp>
      <p:sp>
        <p:nvSpPr>
          <p:cNvPr id="14" name="文本框 13">
            <a:extLst>
              <a:ext uri="{FF2B5EF4-FFF2-40B4-BE49-F238E27FC236}">
                <a16:creationId xmlns:a16="http://schemas.microsoft.com/office/drawing/2014/main" id="{6E33F9CF-FAA2-E8C3-A0C1-44162E03F948}"/>
              </a:ext>
            </a:extLst>
          </p:cNvPr>
          <p:cNvSpPr txBox="1"/>
          <p:nvPr/>
        </p:nvSpPr>
        <p:spPr>
          <a:xfrm>
            <a:off x="7446149" y="1306837"/>
            <a:ext cx="4688455" cy="461665"/>
          </a:xfrm>
          <a:prstGeom prst="rect">
            <a:avLst/>
          </a:prstGeom>
          <a:noFill/>
        </p:spPr>
        <p:txBody>
          <a:bodyPr wrap="square">
            <a:spAutoFit/>
          </a:bodyPr>
          <a:lstStyle>
            <a:defPPr>
              <a:defRPr lang="en-US"/>
            </a:defPPr>
            <a:lvl1pPr marL="342900" indent="-342900">
              <a:spcBef>
                <a:spcPts val="600"/>
              </a:spcBef>
              <a:buFont typeface="Arial" panose="020B0604020202020204" pitchFamily="34" charset="0"/>
              <a:buChar char="•"/>
              <a:defRPr sz="2000" b="1">
                <a:latin typeface="Arial" panose="020B0604020202020204" pitchFamily="34" charset="0"/>
                <a:cs typeface="Arial" panose="020B0604020202020204" pitchFamily="34" charset="0"/>
              </a:defRPr>
            </a:lvl1pPr>
            <a:lvl2pPr marL="800100" lvl="1" indent="-342900">
              <a:spcBef>
                <a:spcPts val="600"/>
              </a:spcBef>
              <a:buFont typeface="Arial" panose="020B0604020202020204" pitchFamily="34" charset="0"/>
              <a:buChar char="•"/>
              <a:defRPr sz="2000">
                <a:latin typeface="Arial" panose="020B0604020202020204" pitchFamily="34" charset="0"/>
                <a:cs typeface="Arial" panose="020B0604020202020204" pitchFamily="34" charset="0"/>
              </a:defRPr>
            </a:lvl2pPr>
          </a:lstStyle>
          <a:p>
            <a:r>
              <a:rPr lang="en-US" altLang="zh-CN" sz="2400" dirty="0"/>
              <a:t>Improve prediction accuracy</a:t>
            </a:r>
          </a:p>
        </p:txBody>
      </p:sp>
      <p:pic>
        <p:nvPicPr>
          <p:cNvPr id="45" name="图片 44">
            <a:extLst>
              <a:ext uri="{FF2B5EF4-FFF2-40B4-BE49-F238E27FC236}">
                <a16:creationId xmlns:a16="http://schemas.microsoft.com/office/drawing/2014/main" id="{F070D1DD-BC67-D79F-FEFD-899E8D78ED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26637" y="3589093"/>
            <a:ext cx="8047871" cy="3203291"/>
          </a:xfrm>
          <a:prstGeom prst="rect">
            <a:avLst/>
          </a:prstGeom>
        </p:spPr>
      </p:pic>
      <p:sp>
        <p:nvSpPr>
          <p:cNvPr id="9" name="文本框 8">
            <a:extLst>
              <a:ext uri="{FF2B5EF4-FFF2-40B4-BE49-F238E27FC236}">
                <a16:creationId xmlns:a16="http://schemas.microsoft.com/office/drawing/2014/main" id="{D62B2DEA-D1AD-A779-A510-0DE29CB2907D}"/>
              </a:ext>
            </a:extLst>
          </p:cNvPr>
          <p:cNvSpPr txBox="1"/>
          <p:nvPr/>
        </p:nvSpPr>
        <p:spPr>
          <a:xfrm>
            <a:off x="411411" y="2224827"/>
            <a:ext cx="7079743" cy="1354217"/>
          </a:xfrm>
          <a:prstGeom prst="rect">
            <a:avLst/>
          </a:prstGeom>
          <a:noFill/>
        </p:spPr>
        <p:txBody>
          <a:bodyPr wrap="square">
            <a:spAutoFit/>
          </a:bodyPr>
          <a:lstStyle/>
          <a:p>
            <a:pPr marL="342900" indent="-342900">
              <a:spcBef>
                <a:spcPts val="600"/>
              </a:spcBef>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Dual-stream partition</a:t>
            </a:r>
          </a:p>
          <a:p>
            <a:pPr marL="800100" lvl="1" indent="-34290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Spatially partitioned into cubes</a:t>
            </a:r>
          </a:p>
          <a:p>
            <a:pPr marL="800100" lvl="1" indent="-34290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Evenly sample each cube into two blocks</a:t>
            </a:r>
          </a:p>
        </p:txBody>
      </p:sp>
      <p:sp>
        <p:nvSpPr>
          <p:cNvPr id="10" name="文本框 9">
            <a:extLst>
              <a:ext uri="{FF2B5EF4-FFF2-40B4-BE49-F238E27FC236}">
                <a16:creationId xmlns:a16="http://schemas.microsoft.com/office/drawing/2014/main" id="{6E33F9CF-FAA2-E8C3-A0C1-44162E03F948}"/>
              </a:ext>
            </a:extLst>
          </p:cNvPr>
          <p:cNvSpPr txBox="1"/>
          <p:nvPr/>
        </p:nvSpPr>
        <p:spPr>
          <a:xfrm>
            <a:off x="7446150" y="2630652"/>
            <a:ext cx="4688455" cy="907941"/>
          </a:xfrm>
          <a:prstGeom prst="rect">
            <a:avLst/>
          </a:prstGeom>
          <a:noFill/>
        </p:spPr>
        <p:txBody>
          <a:bodyPr wrap="square">
            <a:spAutoFit/>
          </a:bodyPr>
          <a:lstStyle>
            <a:defPPr>
              <a:defRPr lang="en-US"/>
            </a:defPPr>
            <a:lvl1pPr marL="342900" indent="-342900">
              <a:spcBef>
                <a:spcPts val="600"/>
              </a:spcBef>
              <a:buFont typeface="Arial" panose="020B0604020202020204" pitchFamily="34" charset="0"/>
              <a:buChar char="•"/>
              <a:defRPr sz="2000" b="1">
                <a:latin typeface="Arial" panose="020B0604020202020204" pitchFamily="34" charset="0"/>
                <a:cs typeface="Arial" panose="020B0604020202020204" pitchFamily="34" charset="0"/>
              </a:defRPr>
            </a:lvl1pPr>
            <a:lvl2pPr marL="800100" lvl="1" indent="-342900">
              <a:spcBef>
                <a:spcPts val="600"/>
              </a:spcBef>
              <a:buFont typeface="Arial" panose="020B0604020202020204" pitchFamily="34" charset="0"/>
              <a:buChar char="•"/>
              <a:defRPr sz="2000">
                <a:latin typeface="Arial" panose="020B0604020202020204" pitchFamily="34" charset="0"/>
                <a:cs typeface="Arial" panose="020B0604020202020204" pitchFamily="34" charset="0"/>
              </a:defRPr>
            </a:lvl2pPr>
          </a:lstStyle>
          <a:p>
            <a:r>
              <a:rPr lang="en-US" altLang="zh-CN" sz="2400" dirty="0"/>
              <a:t>Maintain global features </a:t>
            </a:r>
          </a:p>
          <a:p>
            <a:r>
              <a:rPr lang="en-US" altLang="zh-CN" sz="2400" dirty="0"/>
              <a:t>Improve parallelism</a:t>
            </a:r>
          </a:p>
        </p:txBody>
      </p:sp>
      <p:sp>
        <p:nvSpPr>
          <p:cNvPr id="12" name="箭头: 右 11">
            <a:extLst>
              <a:ext uri="{FF2B5EF4-FFF2-40B4-BE49-F238E27FC236}">
                <a16:creationId xmlns:a16="http://schemas.microsoft.com/office/drawing/2014/main" id="{B58AB0BF-3CC4-4B0D-AEDF-1287D952AB27}"/>
              </a:ext>
            </a:extLst>
          </p:cNvPr>
          <p:cNvSpPr/>
          <p:nvPr/>
        </p:nvSpPr>
        <p:spPr>
          <a:xfrm>
            <a:off x="7111591" y="2759700"/>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zh-CN" altLang="en-US" sz="2000" dirty="0"/>
          </a:p>
        </p:txBody>
      </p:sp>
      <p:sp>
        <p:nvSpPr>
          <p:cNvPr id="15" name="箭头: 右 14">
            <a:extLst>
              <a:ext uri="{FF2B5EF4-FFF2-40B4-BE49-F238E27FC236}">
                <a16:creationId xmlns:a16="http://schemas.microsoft.com/office/drawing/2014/main" id="{296A1456-EDC4-4065-AC41-2CFC09891573}"/>
              </a:ext>
            </a:extLst>
          </p:cNvPr>
          <p:cNvSpPr/>
          <p:nvPr/>
        </p:nvSpPr>
        <p:spPr>
          <a:xfrm>
            <a:off x="7104066" y="3205386"/>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zh-CN" altLang="en-US" sz="2000" dirty="0"/>
          </a:p>
        </p:txBody>
      </p:sp>
      <p:sp>
        <p:nvSpPr>
          <p:cNvPr id="16" name="箭头: 右 15">
            <a:extLst>
              <a:ext uri="{FF2B5EF4-FFF2-40B4-BE49-F238E27FC236}">
                <a16:creationId xmlns:a16="http://schemas.microsoft.com/office/drawing/2014/main" id="{F5B9813F-58F0-49EF-9A56-71B9E13A542C}"/>
              </a:ext>
            </a:extLst>
          </p:cNvPr>
          <p:cNvSpPr/>
          <p:nvPr/>
        </p:nvSpPr>
        <p:spPr>
          <a:xfrm>
            <a:off x="7111591" y="1421978"/>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zh-CN" altLang="en-US" sz="2000" dirty="0"/>
          </a:p>
        </p:txBody>
      </p:sp>
    </p:spTree>
    <p:extLst>
      <p:ext uri="{BB962C8B-B14F-4D97-AF65-F5344CB8AC3E}">
        <p14:creationId xmlns:p14="http://schemas.microsoft.com/office/powerpoint/2010/main" val="74745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76356" cy="836084"/>
          </a:xfrm>
        </p:spPr>
        <p:txBody>
          <a:bodyPr/>
          <a:lstStyle/>
          <a:p>
            <a:r>
              <a:rPr lang="en-US" altLang="zh-CN" dirty="0"/>
              <a:t>Dual-Stream Block-wise FPS (DSBF): Improvements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dirty="0"/>
          </a:p>
        </p:txBody>
      </p:sp>
      <p:sp>
        <p:nvSpPr>
          <p:cNvPr id="9" name="文本框 8">
            <a:extLst>
              <a:ext uri="{FF2B5EF4-FFF2-40B4-BE49-F238E27FC236}">
                <a16:creationId xmlns:a16="http://schemas.microsoft.com/office/drawing/2014/main" id="{BD8D4400-718A-A814-4460-46744994ADE8}"/>
              </a:ext>
            </a:extLst>
          </p:cNvPr>
          <p:cNvSpPr txBox="1"/>
          <p:nvPr/>
        </p:nvSpPr>
        <p:spPr>
          <a:xfrm>
            <a:off x="296990" y="953808"/>
            <a:ext cx="5898847" cy="1562735"/>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Compared with original FPS</a:t>
            </a:r>
          </a:p>
          <a:p>
            <a:pPr marL="742950" lvl="1" indent="-285750">
              <a:lnSpc>
                <a:spcPct val="13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Computational complexity: </a:t>
            </a:r>
            <a:r>
              <a:rPr lang="en-US" altLang="zh-CN" sz="2800" b="1" i="1" dirty="0">
                <a:solidFill>
                  <a:srgbClr val="17347D"/>
                </a:solidFill>
                <a:latin typeface="Arial" panose="020B0604020202020204" pitchFamily="34" charset="0"/>
                <a:cs typeface="Arial" panose="020B0604020202020204" pitchFamily="34" charset="0"/>
              </a:rPr>
              <a:t>93% ↓</a:t>
            </a:r>
          </a:p>
          <a:p>
            <a:pPr marL="742950" lvl="1" indent="-285750">
              <a:lnSpc>
                <a:spcPct val="13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Network OA: 0.24%</a:t>
            </a:r>
            <a:r>
              <a:rPr lang="en-US" altLang="zh-CN" sz="2400" b="1" dirty="0">
                <a:latin typeface="Arial" panose="020B0604020202020204" pitchFamily="34" charset="0"/>
                <a:cs typeface="Arial" panose="020B0604020202020204" pitchFamily="34" charset="0"/>
              </a:rPr>
              <a:t> ↓</a:t>
            </a:r>
            <a:endParaRPr lang="en-US" altLang="zh-CN" sz="2400"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0AB42F8-6561-1BB4-48F8-780FCFC219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71" t="1884" b="4262"/>
          <a:stretch/>
        </p:blipFill>
        <p:spPr bwMode="auto">
          <a:xfrm>
            <a:off x="387764" y="2828379"/>
            <a:ext cx="5483211" cy="3090333"/>
          </a:xfrm>
          <a:prstGeom prst="rect">
            <a:avLst/>
          </a:prstGeom>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F7154B1B-B22C-4A4A-B99E-5C269682C1B9}"/>
              </a:ext>
            </a:extLst>
          </p:cNvPr>
          <p:cNvPicPr>
            <a:picLocks noChangeAspect="1"/>
          </p:cNvPicPr>
          <p:nvPr/>
        </p:nvPicPr>
        <p:blipFill rotWithShape="1">
          <a:blip r:embed="rId4">
            <a:extLst>
              <a:ext uri="{28A0092B-C50C-407E-A947-70E740481C1C}">
                <a14:useLocalDpi xmlns:a14="http://schemas.microsoft.com/office/drawing/2010/main" val="0"/>
              </a:ext>
            </a:extLst>
          </a:blip>
          <a:srcRect l="3056" t="6421" r="7500"/>
          <a:stretch/>
        </p:blipFill>
        <p:spPr bwMode="auto">
          <a:xfrm>
            <a:off x="6096954" y="3654025"/>
            <a:ext cx="6008531" cy="2362049"/>
          </a:xfrm>
          <a:prstGeom prst="rect">
            <a:avLst/>
          </a:prstGeom>
          <a:ln>
            <a:noFill/>
          </a:ln>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CD61FF66-4B53-04E3-7319-575F7E9F2E67}"/>
              </a:ext>
            </a:extLst>
          </p:cNvPr>
          <p:cNvSpPr txBox="1"/>
          <p:nvPr/>
        </p:nvSpPr>
        <p:spPr>
          <a:xfrm>
            <a:off x="6088177" y="917439"/>
            <a:ext cx="6256250" cy="2114618"/>
          </a:xfrm>
          <a:prstGeom prst="rect">
            <a:avLst/>
          </a:prstGeom>
          <a:noFill/>
        </p:spPr>
        <p:txBody>
          <a:bodyPr wrap="square">
            <a:spAutoFit/>
          </a:bodyPr>
          <a:lstStyle/>
          <a:p>
            <a:pPr marL="285750" indent="-285750">
              <a:lnSpc>
                <a:spcPct val="13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Compared with PNNPU</a:t>
            </a:r>
          </a:p>
          <a:p>
            <a:pPr marL="742950" lvl="1" indent="-285750">
              <a:lnSpc>
                <a:spcPct val="13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Mean absolute error (MAE): </a:t>
            </a:r>
            <a:r>
              <a:rPr lang="en-US" altLang="zh-CN" sz="2800" b="1" i="1" dirty="0">
                <a:solidFill>
                  <a:srgbClr val="17347D"/>
                </a:solidFill>
                <a:latin typeface="Arial" panose="020B0604020202020204" pitchFamily="34" charset="0"/>
                <a:cs typeface="Arial" panose="020B0604020202020204" pitchFamily="34" charset="0"/>
              </a:rPr>
              <a:t>61.4% ↓</a:t>
            </a:r>
          </a:p>
          <a:p>
            <a:pPr marL="742950" lvl="1" indent="-285750">
              <a:lnSpc>
                <a:spcPct val="13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Similar computational complexity</a:t>
            </a:r>
          </a:p>
          <a:p>
            <a:pPr marL="742950" lvl="1" indent="-285750">
              <a:lnSpc>
                <a:spcPct val="13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Network OA: </a:t>
            </a:r>
            <a:r>
              <a:rPr lang="en-US" altLang="zh-CN" sz="2800" b="1" i="1" dirty="0">
                <a:solidFill>
                  <a:srgbClr val="17347D"/>
                </a:solidFill>
                <a:latin typeface="Arial" panose="020B0604020202020204" pitchFamily="34" charset="0"/>
                <a:cs typeface="Arial" panose="020B0604020202020204" pitchFamily="34" charset="0"/>
              </a:rPr>
              <a:t>1.91%↑</a:t>
            </a:r>
          </a:p>
        </p:txBody>
      </p:sp>
      <p:sp>
        <p:nvSpPr>
          <p:cNvPr id="3" name="文本框 2">
            <a:extLst>
              <a:ext uri="{FF2B5EF4-FFF2-40B4-BE49-F238E27FC236}">
                <a16:creationId xmlns:a16="http://schemas.microsoft.com/office/drawing/2014/main" id="{0CA92758-E9D1-08A3-8C1F-9DE8B692F0F7}"/>
              </a:ext>
            </a:extLst>
          </p:cNvPr>
          <p:cNvSpPr txBox="1"/>
          <p:nvPr/>
        </p:nvSpPr>
        <p:spPr>
          <a:xfrm>
            <a:off x="215319" y="6191870"/>
            <a:ext cx="11961036" cy="584775"/>
          </a:xfrm>
          <a:prstGeom prst="rect">
            <a:avLst/>
          </a:prstGeom>
          <a:noFill/>
        </p:spPr>
        <p:txBody>
          <a:bodyPr wrap="square" rtlCol="0">
            <a:spAutoFit/>
          </a:bodyPr>
          <a:lstStyle/>
          <a:p>
            <a:pPr>
              <a:spcBef>
                <a:spcPts val="300"/>
              </a:spcBef>
            </a:pPr>
            <a:r>
              <a:rPr lang="en-US" altLang="zh-CN" sz="1600" dirty="0">
                <a:latin typeface="Arial" panose="020B0604020202020204" pitchFamily="34" charset="0"/>
                <a:cs typeface="Arial" panose="020B0604020202020204" pitchFamily="34" charset="0"/>
              </a:rPr>
              <a:t>10. S. Kim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"PNNPU: A 11.9 TOPS/W highspeed 3D point cloud-based neural network processor with block-based point processing for regular DRAM access," </a:t>
            </a:r>
            <a:r>
              <a:rPr lang="en-US" altLang="zh-CN" sz="1600" i="1" dirty="0">
                <a:latin typeface="Arial" panose="020B0604020202020204" pitchFamily="34" charset="0"/>
                <a:cs typeface="Arial" panose="020B0604020202020204" pitchFamily="34" charset="0"/>
              </a:rPr>
              <a:t>IEEE </a:t>
            </a:r>
            <a:r>
              <a:rPr lang="en-US" altLang="zh-CN" sz="1600" i="1" dirty="0" err="1">
                <a:latin typeface="Arial" panose="020B0604020202020204" pitchFamily="34" charset="0"/>
                <a:cs typeface="Arial" panose="020B0604020202020204" pitchFamily="34" charset="0"/>
              </a:rPr>
              <a:t>Symp</a:t>
            </a:r>
            <a:r>
              <a:rPr lang="en-US" altLang="zh-CN" sz="1600" i="1" dirty="0">
                <a:latin typeface="Arial" panose="020B0604020202020204" pitchFamily="34" charset="0"/>
                <a:cs typeface="Arial" panose="020B0604020202020204" pitchFamily="34" charset="0"/>
              </a:rPr>
              <a:t>. VLSI Circuits,</a:t>
            </a:r>
            <a:r>
              <a:rPr lang="en-US" altLang="zh-CN" sz="1600" dirty="0">
                <a:latin typeface="Arial" panose="020B0604020202020204" pitchFamily="34" charset="0"/>
                <a:cs typeface="Arial" panose="020B0604020202020204" pitchFamily="34" charset="0"/>
              </a:rPr>
              <a:t> 2021, pp. 1-2.</a:t>
            </a:r>
          </a:p>
        </p:txBody>
      </p:sp>
    </p:spTree>
    <p:extLst>
      <p:ext uri="{BB962C8B-B14F-4D97-AF65-F5344CB8AC3E}">
        <p14:creationId xmlns:p14="http://schemas.microsoft.com/office/powerpoint/2010/main" val="2393489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Outline</a:t>
            </a:r>
            <a:endParaRPr lang="en-US" sz="4800" dirty="0">
              <a:latin typeface="楷体" panose="02010609060101010101" pitchFamily="49" charset="-122"/>
              <a:ea typeface="楷体" panose="02010609060101010101" pitchFamily="49"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t>24</a:t>
            </a:fld>
            <a:endParaRPr lang="en-US" dirty="0"/>
          </a:p>
        </p:txBody>
      </p:sp>
      <p:sp>
        <p:nvSpPr>
          <p:cNvPr id="3" name="内容占位符 1">
            <a:extLst>
              <a:ext uri="{FF2B5EF4-FFF2-40B4-BE49-F238E27FC236}">
                <a16:creationId xmlns:a16="http://schemas.microsoft.com/office/drawing/2014/main" id="{3C3CB31C-16EC-3B7C-371D-CE875E45E64A}"/>
              </a:ext>
            </a:extLst>
          </p:cNvPr>
          <p:cNvSpPr>
            <a:spLocks noGrp="1"/>
          </p:cNvSpPr>
          <p:nvPr>
            <p:ph idx="1"/>
          </p:nvPr>
        </p:nvSpPr>
        <p:spPr>
          <a:xfrm>
            <a:off x="785410" y="1178750"/>
            <a:ext cx="10981220" cy="5215498"/>
          </a:xfrm>
        </p:spPr>
        <p:txBody>
          <a:bodyPr>
            <a:noAutofit/>
          </a:bodyPr>
          <a:lstStyle/>
          <a:p>
            <a:pPr marL="514350" indent="-720000">
              <a:lnSpc>
                <a:spcPct val="200000"/>
              </a:lnSpc>
              <a:spcBef>
                <a:spcPts val="1200"/>
              </a:spcBef>
              <a:spcAft>
                <a:spcPts val="1200"/>
              </a:spcAft>
              <a:buFont typeface="+mj-lt"/>
              <a:buAutoNum type="romanUcPeriod"/>
            </a:pPr>
            <a:r>
              <a:rPr lang="en-US" altLang="zh-CN" sz="3200" b="1" cap="small" dirty="0"/>
              <a:t>Introduction</a:t>
            </a:r>
          </a:p>
          <a:p>
            <a:pPr marL="514350" indent="-720000">
              <a:lnSpc>
                <a:spcPct val="200000"/>
              </a:lnSpc>
              <a:spcBef>
                <a:spcPts val="1200"/>
              </a:spcBef>
              <a:spcAft>
                <a:spcPts val="1200"/>
              </a:spcAft>
              <a:buFont typeface="+mj-lt"/>
              <a:buAutoNum type="romanUcPeriod"/>
            </a:pPr>
            <a:r>
              <a:rPr lang="en-US" altLang="zh-CN" sz="3200" b="1" cap="small" dirty="0"/>
              <a:t>Optimization Techniques</a:t>
            </a:r>
          </a:p>
          <a:p>
            <a:pPr marL="514350" indent="-720000">
              <a:lnSpc>
                <a:spcPct val="200000"/>
              </a:lnSpc>
              <a:spcBef>
                <a:spcPts val="1200"/>
              </a:spcBef>
              <a:spcAft>
                <a:spcPts val="1200"/>
              </a:spcAft>
              <a:buFont typeface="+mj-lt"/>
              <a:buAutoNum type="romanUcPeriod"/>
            </a:pPr>
            <a:r>
              <a:rPr lang="en-US" altLang="zh-CN" sz="3200" b="1" cap="small" dirty="0">
                <a:solidFill>
                  <a:srgbClr val="C00000"/>
                </a:solidFill>
              </a:rPr>
              <a:t>Experimental Results</a:t>
            </a:r>
          </a:p>
          <a:p>
            <a:pPr marL="514350" indent="-720000">
              <a:lnSpc>
                <a:spcPct val="200000"/>
              </a:lnSpc>
              <a:spcBef>
                <a:spcPts val="1200"/>
              </a:spcBef>
              <a:spcAft>
                <a:spcPts val="1200"/>
              </a:spcAft>
              <a:buFont typeface="+mj-lt"/>
              <a:buAutoNum type="romanUcPeriod"/>
            </a:pPr>
            <a:r>
              <a:rPr lang="en-US" altLang="zh-CN" sz="3200" b="1" cap="small" dirty="0"/>
              <a:t>Conclusions</a:t>
            </a:r>
          </a:p>
          <a:p>
            <a:pPr marL="514350" indent="-720000">
              <a:lnSpc>
                <a:spcPct val="200000"/>
              </a:lnSpc>
              <a:buFont typeface="+mj-lt"/>
              <a:buAutoNum type="romanUcPeriod"/>
            </a:pPr>
            <a:endParaRPr lang="en-US" altLang="zh-CN" sz="3200" dirty="0"/>
          </a:p>
        </p:txBody>
      </p:sp>
    </p:spTree>
    <p:extLst>
      <p:ext uri="{BB962C8B-B14F-4D97-AF65-F5344CB8AC3E}">
        <p14:creationId xmlns:p14="http://schemas.microsoft.com/office/powerpoint/2010/main" val="37768784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849729"/>
          </a:xfrm>
        </p:spPr>
        <p:txBody>
          <a:bodyPr/>
          <a:lstStyle/>
          <a:p>
            <a:r>
              <a:rPr lang="en-US" altLang="zh-CN" sz="4400" dirty="0"/>
              <a:t>System Architecture</a:t>
            </a:r>
            <a:endParaRPr lang="en-US" sz="4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dirty="0"/>
          </a:p>
        </p:txBody>
      </p:sp>
      <p:sp>
        <p:nvSpPr>
          <p:cNvPr id="9" name="文本框 8">
            <a:extLst>
              <a:ext uri="{FF2B5EF4-FFF2-40B4-BE49-F238E27FC236}">
                <a16:creationId xmlns:a16="http://schemas.microsoft.com/office/drawing/2014/main" id="{BD8D4400-718A-A814-4460-46744994ADE8}"/>
              </a:ext>
            </a:extLst>
          </p:cNvPr>
          <p:cNvSpPr txBox="1"/>
          <p:nvPr/>
        </p:nvSpPr>
        <p:spPr>
          <a:xfrm>
            <a:off x="155340" y="878824"/>
            <a:ext cx="4539413" cy="5816977"/>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Mapping module</a:t>
            </a:r>
          </a:p>
          <a:p>
            <a:pPr marL="742950" lvl="1" indent="-28575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16-core sampling</a:t>
            </a:r>
          </a:p>
          <a:p>
            <a:pPr marL="742950" lvl="1" indent="-28575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8-core grouping</a:t>
            </a:r>
          </a:p>
          <a:p>
            <a:pPr marL="285750" indent="-285750">
              <a:spcBef>
                <a:spcPts val="600"/>
              </a:spcBef>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Convolution module</a:t>
            </a:r>
          </a:p>
          <a:p>
            <a:pPr marL="742950" lvl="1" indent="-28575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4 cores with 1024 PEs</a:t>
            </a:r>
          </a:p>
          <a:p>
            <a:pPr marL="742950" lvl="1" indent="-28575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Output stationary dataflow</a:t>
            </a:r>
          </a:p>
          <a:p>
            <a:pPr marL="285750" indent="-285750">
              <a:spcBef>
                <a:spcPts val="600"/>
              </a:spcBef>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Pooling module</a:t>
            </a:r>
          </a:p>
          <a:p>
            <a:pPr marL="742950" lvl="1" indent="-28575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8 cores</a:t>
            </a:r>
          </a:p>
          <a:p>
            <a:pPr marL="285750" indent="-285750">
              <a:spcBef>
                <a:spcPts val="600"/>
              </a:spcBef>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Control module</a:t>
            </a:r>
          </a:p>
          <a:p>
            <a:pPr marL="742950" lvl="1" indent="-28575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Decode instructions</a:t>
            </a:r>
          </a:p>
          <a:p>
            <a:pPr marL="285750" indent="-285750">
              <a:spcBef>
                <a:spcPts val="600"/>
              </a:spcBef>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Memory module</a:t>
            </a:r>
          </a:p>
          <a:p>
            <a:pPr marL="742950" lvl="1" indent="-285750">
              <a:spcBef>
                <a:spcPts val="600"/>
              </a:spcBef>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32 4KB SRAM banks</a:t>
            </a:r>
          </a:p>
          <a:p>
            <a:pPr marL="285750" indent="-285750">
              <a:spcBef>
                <a:spcPts val="600"/>
              </a:spcBef>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Interface module</a:t>
            </a:r>
          </a:p>
        </p:txBody>
      </p:sp>
      <p:pic>
        <p:nvPicPr>
          <p:cNvPr id="5" name="图片 4">
            <a:extLst>
              <a:ext uri="{FF2B5EF4-FFF2-40B4-BE49-F238E27FC236}">
                <a16:creationId xmlns:a16="http://schemas.microsoft.com/office/drawing/2014/main" id="{842FB193-17FB-619E-EFF2-18322EEED0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0836" y="1267684"/>
            <a:ext cx="7501410" cy="5060774"/>
          </a:xfrm>
          <a:prstGeom prst="rect">
            <a:avLst/>
          </a:prstGeom>
        </p:spPr>
      </p:pic>
    </p:spTree>
    <p:extLst>
      <p:ext uri="{BB962C8B-B14F-4D97-AF65-F5344CB8AC3E}">
        <p14:creationId xmlns:p14="http://schemas.microsoft.com/office/powerpoint/2010/main" val="22329050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810093"/>
          </a:xfrm>
        </p:spPr>
        <p:txBody>
          <a:bodyPr/>
          <a:lstStyle/>
          <a:p>
            <a:r>
              <a:rPr lang="en-US" altLang="zh-CN" sz="4400" dirty="0">
                <a:effectLst/>
              </a:rPr>
              <a:t>Experiment Setup</a:t>
            </a:r>
            <a:endParaRPr lang="en-US" sz="4400" dirty="0">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dirty="0"/>
          </a:p>
        </p:txBody>
      </p:sp>
      <p:sp>
        <p:nvSpPr>
          <p:cNvPr id="8" name="文本框 7">
            <a:extLst>
              <a:ext uri="{FF2B5EF4-FFF2-40B4-BE49-F238E27FC236}">
                <a16:creationId xmlns:a16="http://schemas.microsoft.com/office/drawing/2014/main" id="{6C59393B-EC51-14CD-96A5-8ED00DF70493}"/>
              </a:ext>
            </a:extLst>
          </p:cNvPr>
          <p:cNvSpPr txBox="1"/>
          <p:nvPr/>
        </p:nvSpPr>
        <p:spPr>
          <a:xfrm>
            <a:off x="110334" y="904621"/>
            <a:ext cx="6596495" cy="334784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Hardware setup</a:t>
            </a: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TSMC 28-nm CMOS technology</a:t>
            </a: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0.9 V supply voltage </a:t>
            </a: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100 MHz</a:t>
            </a: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Cadence Genus</a:t>
            </a: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Vector-based power analysis</a:t>
            </a:r>
          </a:p>
        </p:txBody>
      </p:sp>
      <p:pic>
        <p:nvPicPr>
          <p:cNvPr id="12" name="图片 11">
            <a:extLst>
              <a:ext uri="{FF2B5EF4-FFF2-40B4-BE49-F238E27FC236}">
                <a16:creationId xmlns:a16="http://schemas.microsoft.com/office/drawing/2014/main" id="{1BC90E31-40F4-CB72-D0C8-37D33F890B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706830" y="998392"/>
            <a:ext cx="5136870" cy="3490607"/>
          </a:xfrm>
          <a:prstGeom prst="rect">
            <a:avLst/>
          </a:prstGeom>
        </p:spPr>
      </p:pic>
      <p:pic>
        <p:nvPicPr>
          <p:cNvPr id="13" name="图片 12">
            <a:extLst>
              <a:ext uri="{FF2B5EF4-FFF2-40B4-BE49-F238E27FC236}">
                <a16:creationId xmlns:a16="http://schemas.microsoft.com/office/drawing/2014/main" id="{61E26BC1-8DE8-FEE1-3D1E-7915EDEA4F77}"/>
              </a:ext>
            </a:extLst>
          </p:cNvPr>
          <p:cNvPicPr>
            <a:picLocks noChangeAspect="1"/>
          </p:cNvPicPr>
          <p:nvPr/>
        </p:nvPicPr>
        <p:blipFill rotWithShape="1">
          <a:blip r:embed="rId4">
            <a:extLst>
              <a:ext uri="{28A0092B-C50C-407E-A947-70E740481C1C}">
                <a14:useLocalDpi xmlns:a14="http://schemas.microsoft.com/office/drawing/2010/main" val="0"/>
              </a:ext>
            </a:extLst>
          </a:blip>
          <a:srcRect r="1418"/>
          <a:stretch/>
        </p:blipFill>
        <p:spPr bwMode="auto">
          <a:xfrm>
            <a:off x="4655840" y="4604027"/>
            <a:ext cx="7123034" cy="2099452"/>
          </a:xfrm>
          <a:prstGeom prst="rect">
            <a:avLst/>
          </a:prstGeom>
          <a:noFill/>
          <a:ln>
            <a:noFill/>
          </a:ln>
        </p:spPr>
      </p:pic>
      <p:sp>
        <p:nvSpPr>
          <p:cNvPr id="7" name="文本框 6">
            <a:extLst>
              <a:ext uri="{FF2B5EF4-FFF2-40B4-BE49-F238E27FC236}">
                <a16:creationId xmlns:a16="http://schemas.microsoft.com/office/drawing/2014/main" id="{6C59393B-EC51-14CD-96A5-8ED00DF70493}"/>
              </a:ext>
            </a:extLst>
          </p:cNvPr>
          <p:cNvSpPr txBox="1"/>
          <p:nvPr/>
        </p:nvSpPr>
        <p:spPr>
          <a:xfrm>
            <a:off x="110334" y="4338372"/>
            <a:ext cx="6596495" cy="22398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Benchmark</a:t>
            </a:r>
          </a:p>
          <a:p>
            <a:pPr marL="742950" lvl="1" indent="-285750">
              <a:lnSpc>
                <a:spcPct val="150000"/>
              </a:lnSpc>
              <a:buFont typeface="Arial" panose="020B0604020202020204" pitchFamily="34" charset="0"/>
              <a:buChar char="•"/>
            </a:pPr>
            <a:r>
              <a:rPr lang="en-US" altLang="zh-CN" sz="2400" b="1" dirty="0">
                <a:solidFill>
                  <a:srgbClr val="17347D"/>
                </a:solidFill>
                <a:latin typeface="Arial" panose="020B0604020202020204" pitchFamily="34" charset="0"/>
                <a:cs typeface="Arial" panose="020B0604020202020204" pitchFamily="34" charset="0"/>
              </a:rPr>
              <a:t>8-bit </a:t>
            </a:r>
            <a:r>
              <a:rPr lang="en-US" altLang="zh-CN" sz="2400" b="1" dirty="0" err="1">
                <a:solidFill>
                  <a:srgbClr val="17347D"/>
                </a:solidFill>
                <a:latin typeface="Arial" panose="020B0604020202020204" pitchFamily="34" charset="0"/>
                <a:cs typeface="Arial" panose="020B0604020202020204" pitchFamily="34" charset="0"/>
              </a:rPr>
              <a:t>PointNeXt</a:t>
            </a:r>
            <a:r>
              <a:rPr lang="en-US" altLang="zh-CN" sz="2400" b="1" dirty="0">
                <a:solidFill>
                  <a:srgbClr val="17347D"/>
                </a:solidFill>
                <a:latin typeface="Arial" panose="020B0604020202020204" pitchFamily="34" charset="0"/>
                <a:cs typeface="Arial" panose="020B0604020202020204" pitchFamily="34" charset="0"/>
              </a:rPr>
              <a:t>-S</a:t>
            </a:r>
            <a:r>
              <a:rPr lang="en-US" altLang="zh-CN" sz="2400" dirty="0">
                <a:solidFill>
                  <a:srgbClr val="17347D"/>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network</a:t>
            </a:r>
          </a:p>
          <a:p>
            <a:pPr marL="742950" lvl="1" indent="-285750">
              <a:lnSpc>
                <a:spcPct val="150000"/>
              </a:lnSpc>
              <a:buFont typeface="Arial" panose="020B0604020202020204" pitchFamily="34" charset="0"/>
              <a:buChar char="•"/>
            </a:pPr>
            <a:r>
              <a:rPr lang="en-US" altLang="zh-CN" sz="2400" b="1" dirty="0">
                <a:solidFill>
                  <a:srgbClr val="17347D"/>
                </a:solidFill>
                <a:latin typeface="Arial" panose="020B0604020202020204" pitchFamily="34" charset="0"/>
                <a:cs typeface="Arial" panose="020B0604020202020204" pitchFamily="34" charset="0"/>
              </a:rPr>
              <a:t>ModelNet40</a:t>
            </a:r>
            <a:r>
              <a:rPr lang="en-US" altLang="zh-CN" sz="2400" dirty="0">
                <a:latin typeface="Arial" panose="020B0604020202020204" pitchFamily="34" charset="0"/>
                <a:cs typeface="Arial" panose="020B0604020202020204" pitchFamily="34" charset="0"/>
              </a:rPr>
              <a:t> dataset</a:t>
            </a:r>
          </a:p>
          <a:p>
            <a:pPr lvl="1">
              <a:lnSpc>
                <a:spcPct val="150000"/>
              </a:lnSpc>
            </a:pPr>
            <a:endParaRPr lang="en-US" altLang="zh-C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25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779475"/>
          </a:xfrm>
        </p:spPr>
        <p:txBody>
          <a:bodyPr/>
          <a:lstStyle/>
          <a:p>
            <a:r>
              <a:rPr lang="en-US" altLang="zh-CN" sz="4000" dirty="0"/>
              <a:t>Area and Energy Consumption Breakdown</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dirty="0"/>
          </a:p>
        </p:txBody>
      </p:sp>
      <p:pic>
        <p:nvPicPr>
          <p:cNvPr id="9" name="图片 8">
            <a:extLst>
              <a:ext uri="{FF2B5EF4-FFF2-40B4-BE49-F238E27FC236}">
                <a16:creationId xmlns:a16="http://schemas.microsoft.com/office/drawing/2014/main" id="{70C89DA9-0677-E274-7714-D4E2A93749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0" r="712" b="12431"/>
          <a:stretch/>
        </p:blipFill>
        <p:spPr bwMode="auto">
          <a:xfrm>
            <a:off x="410502" y="3287790"/>
            <a:ext cx="11368372" cy="2600608"/>
          </a:xfrm>
          <a:prstGeom prst="rect">
            <a:avLst/>
          </a:prstGeom>
          <a:noFill/>
          <a:ln>
            <a:noFill/>
          </a:ln>
          <a:extLst>
            <a:ext uri="{53640926-AAD7-44D8-BBD7-CCE9431645EC}">
              <a14:shadowObscured xmlns:a14="http://schemas.microsoft.com/office/drawing/2010/main"/>
            </a:ext>
          </a:extLst>
        </p:spPr>
      </p:pic>
      <p:sp>
        <p:nvSpPr>
          <p:cNvPr id="12" name="文本框 11">
            <a:extLst>
              <a:ext uri="{FF2B5EF4-FFF2-40B4-BE49-F238E27FC236}">
                <a16:creationId xmlns:a16="http://schemas.microsoft.com/office/drawing/2014/main" id="{14FBDA61-18DE-047F-E75B-B0D467A22981}"/>
              </a:ext>
            </a:extLst>
          </p:cNvPr>
          <p:cNvSpPr txBox="1"/>
          <p:nvPr/>
        </p:nvSpPr>
        <p:spPr>
          <a:xfrm>
            <a:off x="470375" y="918137"/>
            <a:ext cx="5898847" cy="22398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Area (</a:t>
            </a:r>
            <a:r>
              <a:rPr lang="en-US" altLang="zh-CN" sz="2400" b="1" dirty="0">
                <a:solidFill>
                  <a:srgbClr val="17347D"/>
                </a:solidFill>
                <a:latin typeface="Arial" panose="020B0604020202020204" pitchFamily="34" charset="0"/>
                <a:cs typeface="Arial" panose="020B0604020202020204" pitchFamily="34" charset="0"/>
              </a:rPr>
              <a:t>1.46 mm</a:t>
            </a:r>
            <a:r>
              <a:rPr lang="en-US" altLang="zh-CN" sz="2400" b="1" baseline="30000" dirty="0">
                <a:solidFill>
                  <a:srgbClr val="17347D"/>
                </a:solidFill>
                <a:latin typeface="Arial" panose="020B0604020202020204" pitchFamily="34" charset="0"/>
                <a:cs typeface="Arial" panose="020B0604020202020204" pitchFamily="34" charset="0"/>
              </a:rPr>
              <a:t>2</a:t>
            </a:r>
            <a:r>
              <a:rPr lang="en-US" altLang="zh-CN" sz="2400" b="1" dirty="0">
                <a:latin typeface="Arial" panose="020B0604020202020204" pitchFamily="34" charset="0"/>
                <a:cs typeface="Arial" panose="020B0604020202020204" pitchFamily="34" charset="0"/>
              </a:rPr>
              <a:t>)</a:t>
            </a:r>
          </a:p>
          <a:p>
            <a:pPr marL="742950" lvl="1" indent="-285750">
              <a:lnSpc>
                <a:spcPct val="150000"/>
              </a:lnSpc>
              <a:buFont typeface="Arial" panose="020B0604020202020204" pitchFamily="34" charset="0"/>
              <a:buChar char="•"/>
            </a:pPr>
            <a:r>
              <a:rPr lang="en-US" altLang="zh-CN" sz="2400" b="1" dirty="0">
                <a:solidFill>
                  <a:srgbClr val="17347D"/>
                </a:solidFill>
                <a:latin typeface="Arial" panose="020B0604020202020204" pitchFamily="34" charset="0"/>
                <a:cs typeface="Arial" panose="020B0604020202020204" pitchFamily="34" charset="0"/>
              </a:rPr>
              <a:t>Memory module: 58.6%</a:t>
            </a:r>
            <a:endParaRPr lang="en-US" altLang="zh-CN" sz="24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Convolution module: 27.7%</a:t>
            </a:r>
            <a:endParaRPr lang="en-US" altLang="zh-CN" sz="2400" b="1" dirty="0">
              <a:solidFill>
                <a:srgbClr val="17347D"/>
              </a:solidFill>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Mapping module: 11.4%</a:t>
            </a:r>
            <a:endParaRPr lang="en-US" altLang="zh-CN" sz="2400" b="1"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C4CA693C-F7F4-24CB-9281-5AC9C9903613}"/>
              </a:ext>
            </a:extLst>
          </p:cNvPr>
          <p:cNvSpPr txBox="1"/>
          <p:nvPr/>
        </p:nvSpPr>
        <p:spPr>
          <a:xfrm>
            <a:off x="6293153" y="865939"/>
            <a:ext cx="5898847" cy="22398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Energy consumption (</a:t>
            </a:r>
            <a:r>
              <a:rPr lang="en-US" altLang="zh-CN" sz="2400" b="1" dirty="0">
                <a:solidFill>
                  <a:srgbClr val="17347D"/>
                </a:solidFill>
                <a:latin typeface="Arial" panose="020B0604020202020204" pitchFamily="34" charset="0"/>
                <a:cs typeface="Arial" panose="020B0604020202020204" pitchFamily="34" charset="0"/>
              </a:rPr>
              <a:t>0.13 </a:t>
            </a:r>
            <a:r>
              <a:rPr lang="en-US" altLang="zh-CN" sz="2400" b="1" dirty="0" err="1">
                <a:solidFill>
                  <a:srgbClr val="17347D"/>
                </a:solidFill>
                <a:latin typeface="Arial" panose="020B0604020202020204" pitchFamily="34" charset="0"/>
                <a:cs typeface="Arial" panose="020B0604020202020204" pitchFamily="34" charset="0"/>
              </a:rPr>
              <a:t>mJ</a:t>
            </a:r>
            <a:r>
              <a:rPr lang="en-US" altLang="zh-CN" sz="2400" b="1" dirty="0">
                <a:solidFill>
                  <a:srgbClr val="17347D"/>
                </a:solidFill>
                <a:latin typeface="Arial" panose="020B0604020202020204" pitchFamily="34" charset="0"/>
                <a:cs typeface="Arial" panose="020B0604020202020204" pitchFamily="34" charset="0"/>
              </a:rPr>
              <a:t>/Frame</a:t>
            </a:r>
            <a:r>
              <a:rPr lang="en-US" altLang="zh-CN" sz="2400" b="1" dirty="0">
                <a:latin typeface="Arial" panose="020B0604020202020204" pitchFamily="34" charset="0"/>
                <a:cs typeface="Arial" panose="020B0604020202020204" pitchFamily="34" charset="0"/>
              </a:rPr>
              <a:t>)</a:t>
            </a:r>
          </a:p>
          <a:p>
            <a:pPr marL="742950" lvl="1" indent="-285750">
              <a:lnSpc>
                <a:spcPct val="150000"/>
              </a:lnSpc>
              <a:buFont typeface="Arial" panose="020B0604020202020204" pitchFamily="34" charset="0"/>
              <a:buChar char="•"/>
            </a:pPr>
            <a:r>
              <a:rPr lang="en-US" altLang="zh-CN" sz="2400" b="1" dirty="0">
                <a:solidFill>
                  <a:srgbClr val="17347D"/>
                </a:solidFill>
                <a:latin typeface="Arial" panose="020B0604020202020204" pitchFamily="34" charset="0"/>
                <a:cs typeface="Arial" panose="020B0604020202020204" pitchFamily="34" charset="0"/>
              </a:rPr>
              <a:t>Convolution module: 63.5%</a:t>
            </a: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Mapping module: 3.5%</a:t>
            </a:r>
            <a:endParaRPr lang="en-US" altLang="zh-CN" sz="2400" b="1"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Memory module: 32%</a:t>
            </a:r>
          </a:p>
        </p:txBody>
      </p:sp>
      <p:sp>
        <p:nvSpPr>
          <p:cNvPr id="5" name="文本框 4">
            <a:extLst>
              <a:ext uri="{FF2B5EF4-FFF2-40B4-BE49-F238E27FC236}">
                <a16:creationId xmlns:a16="http://schemas.microsoft.com/office/drawing/2014/main" id="{6CEA4EB8-F266-1715-F731-1A9FCF703BD8}"/>
              </a:ext>
            </a:extLst>
          </p:cNvPr>
          <p:cNvSpPr txBox="1"/>
          <p:nvPr/>
        </p:nvSpPr>
        <p:spPr>
          <a:xfrm>
            <a:off x="2813427" y="5888398"/>
            <a:ext cx="6434292" cy="739754"/>
          </a:xfrm>
          <a:prstGeom prst="rect">
            <a:avLst/>
          </a:prstGeom>
          <a:noFill/>
        </p:spPr>
        <p:txBody>
          <a:bodyPr wrap="square">
            <a:spAutoFit/>
          </a:bodyPr>
          <a:lstStyle/>
          <a:p>
            <a:pPr lvl="1">
              <a:lnSpc>
                <a:spcPct val="150000"/>
              </a:lnSpc>
            </a:pPr>
            <a:r>
              <a:rPr lang="en-US" altLang="zh-CN" sz="3200" b="1" i="1" dirty="0">
                <a:solidFill>
                  <a:srgbClr val="17347D"/>
                </a:solidFill>
                <a:latin typeface="Arial" panose="020B0604020202020204" pitchFamily="34" charset="0"/>
                <a:cs typeface="Arial" panose="020B0604020202020204" pitchFamily="34" charset="0"/>
              </a:rPr>
              <a:t>12.65 TOPS/W </a:t>
            </a:r>
            <a:r>
              <a:rPr lang="en-US" altLang="zh-CN" sz="2800" dirty="0">
                <a:latin typeface="Arial" panose="020B0604020202020204" pitchFamily="34" charset="0"/>
                <a:cs typeface="Arial" panose="020B0604020202020204" pitchFamily="34" charset="0"/>
              </a:rPr>
              <a:t>energy efficiency</a:t>
            </a:r>
          </a:p>
        </p:txBody>
      </p:sp>
    </p:spTree>
    <p:extLst>
      <p:ext uri="{BB962C8B-B14F-4D97-AF65-F5344CB8AC3E}">
        <p14:creationId xmlns:p14="http://schemas.microsoft.com/office/powerpoint/2010/main" val="2933312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810093"/>
          </a:xfrm>
        </p:spPr>
        <p:txBody>
          <a:bodyPr/>
          <a:lstStyle/>
          <a:p>
            <a:r>
              <a:rPr lang="en-US" altLang="zh-CN" sz="4000" dirty="0">
                <a:effectLst/>
              </a:rPr>
              <a:t>Effectiveness of the Proposed Techniques</a:t>
            </a:r>
            <a:endParaRPr lang="en-US" sz="4000" dirty="0">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dirty="0"/>
          </a:p>
        </p:txBody>
      </p:sp>
      <p:pic>
        <p:nvPicPr>
          <p:cNvPr id="5" name="图片 4">
            <a:extLst>
              <a:ext uri="{FF2B5EF4-FFF2-40B4-BE49-F238E27FC236}">
                <a16:creationId xmlns:a16="http://schemas.microsoft.com/office/drawing/2014/main" id="{EE7B6F75-6059-3876-BC1B-0EF541A033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41" t="7664" r="2342" b="3412"/>
          <a:stretch/>
        </p:blipFill>
        <p:spPr bwMode="auto">
          <a:xfrm>
            <a:off x="1955540" y="1133744"/>
            <a:ext cx="9368495" cy="3861443"/>
          </a:xfrm>
          <a:prstGeom prst="rect">
            <a:avLst/>
          </a:prstGeom>
          <a:ln>
            <a:noFill/>
          </a:ln>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74F91C6C-D794-6536-6EC7-10903B14682D}"/>
              </a:ext>
            </a:extLst>
          </p:cNvPr>
          <p:cNvSpPr txBox="1"/>
          <p:nvPr/>
        </p:nvSpPr>
        <p:spPr>
          <a:xfrm>
            <a:off x="518763" y="5003800"/>
            <a:ext cx="3234025" cy="1488808"/>
          </a:xfrm>
          <a:prstGeom prst="rect">
            <a:avLst/>
          </a:prstGeom>
          <a:noFill/>
        </p:spPr>
        <p:txBody>
          <a:bodyPr wrap="square" anchor="ctr">
            <a:noAutofit/>
          </a:bodyPr>
          <a:lstStyle/>
          <a:p>
            <a:pPr marL="342900" indent="-342900">
              <a:lnSpc>
                <a:spcPct val="20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Speed:</a:t>
            </a:r>
          </a:p>
          <a:p>
            <a:pPr marL="342900" indent="-342900">
              <a:lnSpc>
                <a:spcPct val="2000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Energy Efficiency:</a:t>
            </a:r>
            <a:endParaRPr lang="zh-CN" altLang="en-US" sz="2400" b="1" dirty="0"/>
          </a:p>
        </p:txBody>
      </p:sp>
      <p:sp>
        <p:nvSpPr>
          <p:cNvPr id="10" name="文本框 9">
            <a:extLst>
              <a:ext uri="{FF2B5EF4-FFF2-40B4-BE49-F238E27FC236}">
                <a16:creationId xmlns:a16="http://schemas.microsoft.com/office/drawing/2014/main" id="{23031855-7AA5-7253-8351-293E130CC3B8}"/>
              </a:ext>
            </a:extLst>
          </p:cNvPr>
          <p:cNvSpPr txBox="1"/>
          <p:nvPr/>
        </p:nvSpPr>
        <p:spPr>
          <a:xfrm>
            <a:off x="3145045" y="5277637"/>
            <a:ext cx="1395155" cy="461665"/>
          </a:xfrm>
          <a:prstGeom prst="rect">
            <a:avLst/>
          </a:prstGeom>
          <a:noFill/>
        </p:spPr>
        <p:txBody>
          <a:bodyPr wrap="square">
            <a:spAutoFit/>
          </a:bodyPr>
          <a:lstStyle/>
          <a:p>
            <a:pPr algn="ctr"/>
            <a:r>
              <a:rPr lang="en-US" altLang="zh-CN" sz="2400" dirty="0">
                <a:latin typeface="Arial" panose="020B0604020202020204" pitchFamily="34" charset="0"/>
                <a:cs typeface="Arial" panose="020B0604020202020204" pitchFamily="34" charset="0"/>
              </a:rPr>
              <a:t>1</a:t>
            </a:r>
            <a:endParaRPr lang="zh-CN" altLang="en-US" sz="2400" dirty="0"/>
          </a:p>
        </p:txBody>
      </p:sp>
      <p:sp>
        <p:nvSpPr>
          <p:cNvPr id="11" name="文本框 10">
            <a:extLst>
              <a:ext uri="{FF2B5EF4-FFF2-40B4-BE49-F238E27FC236}">
                <a16:creationId xmlns:a16="http://schemas.microsoft.com/office/drawing/2014/main" id="{9882D4A2-2E08-D137-E775-6E9150EF5CE3}"/>
              </a:ext>
            </a:extLst>
          </p:cNvPr>
          <p:cNvSpPr txBox="1"/>
          <p:nvPr/>
        </p:nvSpPr>
        <p:spPr>
          <a:xfrm>
            <a:off x="5082321" y="5277637"/>
            <a:ext cx="1395155" cy="461665"/>
          </a:xfrm>
          <a:prstGeom prst="rect">
            <a:avLst/>
          </a:prstGeom>
          <a:noFill/>
        </p:spPr>
        <p:txBody>
          <a:bodyPr wrap="square">
            <a:spAutoFit/>
          </a:bodyPr>
          <a:lstStyle/>
          <a:p>
            <a:pPr algn="ctr"/>
            <a:r>
              <a:rPr lang="en-US" altLang="zh-CN" sz="2400" b="1" dirty="0">
                <a:solidFill>
                  <a:srgbClr val="17347D"/>
                </a:solidFill>
                <a:latin typeface="Arial" panose="020B0604020202020204" pitchFamily="34" charset="0"/>
                <a:cs typeface="Arial" panose="020B0604020202020204" pitchFamily="34" charset="0"/>
              </a:rPr>
              <a:t>1.07×</a:t>
            </a:r>
            <a:endParaRPr lang="zh-CN" altLang="en-US" sz="2400" b="1" dirty="0">
              <a:solidFill>
                <a:srgbClr val="17347D"/>
              </a:solidFill>
            </a:endParaRPr>
          </a:p>
        </p:txBody>
      </p:sp>
      <p:sp>
        <p:nvSpPr>
          <p:cNvPr id="14" name="文本框 13">
            <a:extLst>
              <a:ext uri="{FF2B5EF4-FFF2-40B4-BE49-F238E27FC236}">
                <a16:creationId xmlns:a16="http://schemas.microsoft.com/office/drawing/2014/main" id="{AFC3FCEB-528D-32D4-FEBA-5D8E3577D9C9}"/>
              </a:ext>
            </a:extLst>
          </p:cNvPr>
          <p:cNvSpPr txBox="1"/>
          <p:nvPr/>
        </p:nvSpPr>
        <p:spPr>
          <a:xfrm>
            <a:off x="6927440" y="5277637"/>
            <a:ext cx="1395155" cy="461665"/>
          </a:xfrm>
          <a:prstGeom prst="rect">
            <a:avLst/>
          </a:prstGeom>
          <a:noFill/>
        </p:spPr>
        <p:txBody>
          <a:bodyPr wrap="square">
            <a:spAutoFit/>
          </a:bodyPr>
          <a:lstStyle/>
          <a:p>
            <a:pPr algn="ctr"/>
            <a:r>
              <a:rPr lang="en-US" altLang="zh-CN" sz="2400" b="1" dirty="0">
                <a:solidFill>
                  <a:srgbClr val="17347D"/>
                </a:solidFill>
                <a:latin typeface="Arial" panose="020B0604020202020204" pitchFamily="34" charset="0"/>
                <a:cs typeface="Arial" panose="020B0604020202020204" pitchFamily="34" charset="0"/>
              </a:rPr>
              <a:t>8.53×</a:t>
            </a:r>
            <a:endParaRPr lang="zh-CN" altLang="en-US" sz="2400" dirty="0"/>
          </a:p>
        </p:txBody>
      </p:sp>
      <p:sp>
        <p:nvSpPr>
          <p:cNvPr id="15" name="文本框 14">
            <a:extLst>
              <a:ext uri="{FF2B5EF4-FFF2-40B4-BE49-F238E27FC236}">
                <a16:creationId xmlns:a16="http://schemas.microsoft.com/office/drawing/2014/main" id="{67914C76-2E84-7E09-898B-84F91D6CC63E}"/>
              </a:ext>
            </a:extLst>
          </p:cNvPr>
          <p:cNvSpPr txBox="1"/>
          <p:nvPr/>
        </p:nvSpPr>
        <p:spPr>
          <a:xfrm>
            <a:off x="8860661" y="5277637"/>
            <a:ext cx="1395155" cy="461665"/>
          </a:xfrm>
          <a:prstGeom prst="rect">
            <a:avLst/>
          </a:prstGeom>
          <a:noFill/>
        </p:spPr>
        <p:txBody>
          <a:bodyPr wrap="square">
            <a:spAutoFit/>
          </a:bodyPr>
          <a:lstStyle/>
          <a:p>
            <a:pPr algn="ctr"/>
            <a:r>
              <a:rPr lang="en-US" altLang="zh-CN" sz="2400" b="1" dirty="0">
                <a:solidFill>
                  <a:srgbClr val="17347D"/>
                </a:solidFill>
                <a:latin typeface="Arial" panose="020B0604020202020204" pitchFamily="34" charset="0"/>
                <a:cs typeface="Arial" panose="020B0604020202020204" pitchFamily="34" charset="0"/>
              </a:rPr>
              <a:t>15.32×</a:t>
            </a:r>
            <a:endParaRPr lang="zh-CN" altLang="en-US" sz="2400" b="1" dirty="0"/>
          </a:p>
        </p:txBody>
      </p:sp>
      <p:sp>
        <p:nvSpPr>
          <p:cNvPr id="17" name="文本框 16">
            <a:extLst>
              <a:ext uri="{FF2B5EF4-FFF2-40B4-BE49-F238E27FC236}">
                <a16:creationId xmlns:a16="http://schemas.microsoft.com/office/drawing/2014/main" id="{62E0D9FE-812B-EC85-CCB0-FA58591B55E7}"/>
              </a:ext>
            </a:extLst>
          </p:cNvPr>
          <p:cNvSpPr txBox="1"/>
          <p:nvPr/>
        </p:nvSpPr>
        <p:spPr>
          <a:xfrm>
            <a:off x="3145045" y="6021753"/>
            <a:ext cx="1395155" cy="461665"/>
          </a:xfrm>
          <a:prstGeom prst="rect">
            <a:avLst/>
          </a:prstGeom>
          <a:noFill/>
        </p:spPr>
        <p:txBody>
          <a:bodyPr wrap="square">
            <a:spAutoFit/>
          </a:bodyPr>
          <a:lstStyle/>
          <a:p>
            <a:pPr algn="ctr"/>
            <a:r>
              <a:rPr lang="en-US" altLang="zh-CN" sz="2400" dirty="0">
                <a:latin typeface="Arial" panose="020B0604020202020204" pitchFamily="34" charset="0"/>
                <a:cs typeface="Arial" panose="020B0604020202020204" pitchFamily="34" charset="0"/>
              </a:rPr>
              <a:t>1</a:t>
            </a:r>
            <a:endParaRPr lang="zh-CN" altLang="en-US" sz="2400" dirty="0"/>
          </a:p>
        </p:txBody>
      </p:sp>
      <p:sp>
        <p:nvSpPr>
          <p:cNvPr id="18" name="文本框 17">
            <a:extLst>
              <a:ext uri="{FF2B5EF4-FFF2-40B4-BE49-F238E27FC236}">
                <a16:creationId xmlns:a16="http://schemas.microsoft.com/office/drawing/2014/main" id="{989BB75F-F4AA-AC5B-CA54-B854AA2A8C30}"/>
              </a:ext>
            </a:extLst>
          </p:cNvPr>
          <p:cNvSpPr txBox="1"/>
          <p:nvPr/>
        </p:nvSpPr>
        <p:spPr>
          <a:xfrm>
            <a:off x="5082321" y="6021753"/>
            <a:ext cx="1395155" cy="461665"/>
          </a:xfrm>
          <a:prstGeom prst="rect">
            <a:avLst/>
          </a:prstGeom>
          <a:noFill/>
        </p:spPr>
        <p:txBody>
          <a:bodyPr wrap="square">
            <a:spAutoFit/>
          </a:bodyPr>
          <a:lstStyle/>
          <a:p>
            <a:pPr algn="ctr"/>
            <a:r>
              <a:rPr lang="en-US" altLang="zh-CN" sz="2400" b="1" dirty="0">
                <a:solidFill>
                  <a:srgbClr val="17347D"/>
                </a:solidFill>
                <a:latin typeface="Arial" panose="020B0604020202020204" pitchFamily="34" charset="0"/>
                <a:cs typeface="Arial" panose="020B0604020202020204" pitchFamily="34" charset="0"/>
              </a:rPr>
              <a:t>5.51×</a:t>
            </a:r>
            <a:endParaRPr lang="zh-CN" altLang="en-US" sz="2400" b="1" dirty="0">
              <a:solidFill>
                <a:srgbClr val="17347D"/>
              </a:solidFill>
            </a:endParaRPr>
          </a:p>
        </p:txBody>
      </p:sp>
      <p:sp>
        <p:nvSpPr>
          <p:cNvPr id="19" name="文本框 18">
            <a:extLst>
              <a:ext uri="{FF2B5EF4-FFF2-40B4-BE49-F238E27FC236}">
                <a16:creationId xmlns:a16="http://schemas.microsoft.com/office/drawing/2014/main" id="{7CFD7A71-B39D-F3C9-03ED-41EBA5B45892}"/>
              </a:ext>
            </a:extLst>
          </p:cNvPr>
          <p:cNvSpPr txBox="1"/>
          <p:nvPr/>
        </p:nvSpPr>
        <p:spPr>
          <a:xfrm>
            <a:off x="6927440" y="6021753"/>
            <a:ext cx="1395155" cy="461665"/>
          </a:xfrm>
          <a:prstGeom prst="rect">
            <a:avLst/>
          </a:prstGeom>
          <a:noFill/>
        </p:spPr>
        <p:txBody>
          <a:bodyPr wrap="square">
            <a:spAutoFit/>
          </a:bodyPr>
          <a:lstStyle/>
          <a:p>
            <a:pPr algn="ctr"/>
            <a:r>
              <a:rPr lang="en-US" altLang="zh-CN" sz="2400" b="1" dirty="0">
                <a:solidFill>
                  <a:srgbClr val="17347D"/>
                </a:solidFill>
                <a:latin typeface="Arial" panose="020B0604020202020204" pitchFamily="34" charset="0"/>
                <a:cs typeface="Arial" panose="020B0604020202020204" pitchFamily="34" charset="0"/>
              </a:rPr>
              <a:t>12.52×</a:t>
            </a:r>
            <a:endParaRPr lang="zh-CN" altLang="en-US" sz="2400" dirty="0"/>
          </a:p>
        </p:txBody>
      </p:sp>
      <p:sp>
        <p:nvSpPr>
          <p:cNvPr id="20" name="文本框 19">
            <a:extLst>
              <a:ext uri="{FF2B5EF4-FFF2-40B4-BE49-F238E27FC236}">
                <a16:creationId xmlns:a16="http://schemas.microsoft.com/office/drawing/2014/main" id="{FDA87A3B-BDED-DE00-35F2-222FC433C52C}"/>
              </a:ext>
            </a:extLst>
          </p:cNvPr>
          <p:cNvSpPr txBox="1"/>
          <p:nvPr/>
        </p:nvSpPr>
        <p:spPr>
          <a:xfrm>
            <a:off x="8860661" y="6021753"/>
            <a:ext cx="1395155" cy="461665"/>
          </a:xfrm>
          <a:prstGeom prst="rect">
            <a:avLst/>
          </a:prstGeom>
          <a:noFill/>
        </p:spPr>
        <p:txBody>
          <a:bodyPr wrap="square">
            <a:spAutoFit/>
          </a:bodyPr>
          <a:lstStyle/>
          <a:p>
            <a:pPr algn="ctr"/>
            <a:r>
              <a:rPr lang="en-US" altLang="zh-CN" sz="2400" b="1" dirty="0">
                <a:solidFill>
                  <a:srgbClr val="17347D"/>
                </a:solidFill>
                <a:latin typeface="Arial" panose="020B0604020202020204" pitchFamily="34" charset="0"/>
                <a:cs typeface="Arial" panose="020B0604020202020204" pitchFamily="34" charset="0"/>
              </a:rPr>
              <a:t>13.6×</a:t>
            </a:r>
            <a:endParaRPr lang="zh-CN" altLang="en-US" sz="2400" b="1" dirty="0"/>
          </a:p>
        </p:txBody>
      </p:sp>
    </p:spTree>
    <p:extLst>
      <p:ext uri="{BB962C8B-B14F-4D97-AF65-F5344CB8AC3E}">
        <p14:creationId xmlns:p14="http://schemas.microsoft.com/office/powerpoint/2010/main" val="26015867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823205"/>
          </a:xfrm>
        </p:spPr>
        <p:txBody>
          <a:bodyPr/>
          <a:lstStyle/>
          <a:p>
            <a:r>
              <a:rPr lang="en-US" altLang="zh-CN" sz="4000" dirty="0"/>
              <a:t>Comparison with the State of the Art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dirty="0"/>
          </a:p>
        </p:txBody>
      </p:sp>
      <p:sp>
        <p:nvSpPr>
          <p:cNvPr id="7" name="文本框 6">
            <a:extLst>
              <a:ext uri="{FF2B5EF4-FFF2-40B4-BE49-F238E27FC236}">
                <a16:creationId xmlns:a16="http://schemas.microsoft.com/office/drawing/2014/main" id="{A0B6EDA8-6CB3-68AD-1F24-6449D2536705}"/>
              </a:ext>
            </a:extLst>
          </p:cNvPr>
          <p:cNvSpPr txBox="1"/>
          <p:nvPr/>
        </p:nvSpPr>
        <p:spPr>
          <a:xfrm>
            <a:off x="-136205" y="231934"/>
            <a:ext cx="5709923" cy="1139736"/>
          </a:xfrm>
          <a:prstGeom prst="rect">
            <a:avLst/>
          </a:prstGeom>
          <a:noFill/>
        </p:spPr>
        <p:txBody>
          <a:bodyPr wrap="square">
            <a:spAutoFit/>
          </a:bodyPr>
          <a:lstStyle/>
          <a:p>
            <a:pPr marL="285750" indent="-285750" algn="ctr">
              <a:lnSpc>
                <a:spcPct val="30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Energy efficiency:</a:t>
            </a:r>
            <a:r>
              <a:rPr lang="en-US" altLang="zh-CN" sz="2400" b="1" dirty="0">
                <a:solidFill>
                  <a:srgbClr val="17347D"/>
                </a:solidFill>
                <a:latin typeface="Arial" panose="020B0604020202020204" pitchFamily="34" charset="0"/>
                <a:cs typeface="Arial" panose="020B0604020202020204" pitchFamily="34" charset="0"/>
              </a:rPr>
              <a:t> </a:t>
            </a:r>
            <a:r>
              <a:rPr lang="en-US" altLang="zh-CN" sz="2800" b="1" i="1" dirty="0">
                <a:solidFill>
                  <a:srgbClr val="17347D"/>
                </a:solidFill>
                <a:latin typeface="Arial" panose="020B0604020202020204" pitchFamily="34" charset="0"/>
                <a:cs typeface="Arial" panose="020B0604020202020204" pitchFamily="34" charset="0"/>
              </a:rPr>
              <a:t>2.2</a:t>
            </a:r>
            <a:r>
              <a:rPr lang="en-US" altLang="zh-CN" sz="2800" b="1" dirty="0">
                <a:solidFill>
                  <a:srgbClr val="17347D"/>
                </a:solidFill>
                <a:latin typeface="Times New Roman" panose="02020603050405020304" pitchFamily="18" charset="0"/>
                <a:cs typeface="Times New Roman" panose="02020603050405020304" pitchFamily="18" charset="0"/>
              </a:rPr>
              <a:t>×</a:t>
            </a:r>
            <a:r>
              <a:rPr lang="en-US" altLang="zh-CN" sz="2800" b="1" i="1" dirty="0">
                <a:solidFill>
                  <a:srgbClr val="17347D"/>
                </a:solidFill>
                <a:latin typeface="Arial" panose="020B0604020202020204" pitchFamily="34" charset="0"/>
                <a:cs typeface="Arial" panose="020B0604020202020204" pitchFamily="34" charset="0"/>
              </a:rPr>
              <a:t> ~ 66.6</a:t>
            </a:r>
            <a:r>
              <a:rPr lang="en-US" altLang="zh-CN" sz="2800" b="1" dirty="0">
                <a:solidFill>
                  <a:srgbClr val="17347D"/>
                </a:solidFill>
                <a:latin typeface="Arial" panose="020B0604020202020204" pitchFamily="34" charset="0"/>
                <a:cs typeface="Arial" panose="020B0604020202020204" pitchFamily="34" charset="0"/>
              </a:rPr>
              <a:t>×</a:t>
            </a:r>
            <a:r>
              <a:rPr lang="en-US" altLang="zh-CN" sz="2800" b="1" i="1" dirty="0">
                <a:solidFill>
                  <a:srgbClr val="17347D"/>
                </a:solidFill>
                <a:latin typeface="Arial" panose="020B0604020202020204" pitchFamily="34" charset="0"/>
                <a:cs typeface="Arial" panose="020B0604020202020204" pitchFamily="34" charset="0"/>
              </a:rPr>
              <a:t> ↑</a:t>
            </a:r>
          </a:p>
        </p:txBody>
      </p:sp>
      <p:sp>
        <p:nvSpPr>
          <p:cNvPr id="9" name="文本框 8">
            <a:extLst>
              <a:ext uri="{FF2B5EF4-FFF2-40B4-BE49-F238E27FC236}">
                <a16:creationId xmlns:a16="http://schemas.microsoft.com/office/drawing/2014/main" id="{D43BEB3D-D5A2-1B45-39B7-7AD8AFB07084}"/>
              </a:ext>
            </a:extLst>
          </p:cNvPr>
          <p:cNvSpPr txBox="1"/>
          <p:nvPr/>
        </p:nvSpPr>
        <p:spPr>
          <a:xfrm>
            <a:off x="6099405" y="6282079"/>
            <a:ext cx="6030670" cy="584775"/>
          </a:xfrm>
          <a:prstGeom prst="rect">
            <a:avLst/>
          </a:prstGeom>
          <a:noFill/>
        </p:spPr>
        <p:txBody>
          <a:bodyPr wrap="square" rtlCol="0">
            <a:spAutoFit/>
          </a:bodyPr>
          <a:lstStyle/>
          <a:p>
            <a:pPr algn="just"/>
            <a:r>
              <a:rPr lang="en-US" altLang="zh-CN" sz="1600" dirty="0">
                <a:latin typeface="Arial" panose="020B0604020202020204" pitchFamily="34" charset="0"/>
                <a:cs typeface="Arial" panose="020B0604020202020204" pitchFamily="34" charset="0"/>
              </a:rPr>
              <a:t>15. Q. Cao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i="1" dirty="0" err="1">
                <a:latin typeface="Arial" panose="020B0604020202020204" pitchFamily="34" charset="0"/>
                <a:cs typeface="Arial" panose="020B0604020202020204" pitchFamily="34" charset="0"/>
              </a:rPr>
              <a:t>Symp</a:t>
            </a:r>
            <a:r>
              <a:rPr lang="en-US" altLang="zh-CN" sz="1600" i="1" dirty="0">
                <a:latin typeface="Arial" panose="020B0604020202020204" pitchFamily="34" charset="0"/>
                <a:cs typeface="Arial" panose="020B0604020202020204" pitchFamily="34" charset="0"/>
              </a:rPr>
              <a:t>. VLSI Circuits</a:t>
            </a:r>
            <a:r>
              <a:rPr lang="en-US" altLang="zh-CN" sz="1600" dirty="0">
                <a:latin typeface="Arial" panose="020B0604020202020204" pitchFamily="34" charset="0"/>
                <a:cs typeface="Arial" panose="020B0604020202020204" pitchFamily="34" charset="0"/>
              </a:rPr>
              <a:t>, 2022, pp. 106-107.</a:t>
            </a:r>
          </a:p>
          <a:p>
            <a:pPr algn="just"/>
            <a:r>
              <a:rPr lang="en-US" altLang="zh-CN" sz="1600" dirty="0">
                <a:latin typeface="Arial" panose="020B0604020202020204" pitchFamily="34" charset="0"/>
                <a:cs typeface="Arial" panose="020B0604020202020204" pitchFamily="34" charset="0"/>
              </a:rPr>
              <a:t>16. W. Sun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ISSCC</a:t>
            </a:r>
            <a:r>
              <a:rPr lang="en-US" altLang="zh-CN" sz="1600" dirty="0">
                <a:latin typeface="Arial" panose="020B0604020202020204" pitchFamily="34" charset="0"/>
                <a:cs typeface="Arial" panose="020B0604020202020204" pitchFamily="34" charset="0"/>
              </a:rPr>
              <a:t>, 2023, pp. 328-310.</a:t>
            </a:r>
          </a:p>
        </p:txBody>
      </p:sp>
      <p:sp>
        <p:nvSpPr>
          <p:cNvPr id="6" name="矩形 5"/>
          <p:cNvSpPr/>
          <p:nvPr/>
        </p:nvSpPr>
        <p:spPr>
          <a:xfrm>
            <a:off x="177312" y="5746647"/>
            <a:ext cx="4638490" cy="338554"/>
          </a:xfrm>
          <a:prstGeom prst="rect">
            <a:avLst/>
          </a:prstGeom>
        </p:spPr>
        <p:txBody>
          <a:bodyPr wrap="square">
            <a:spAutoFit/>
          </a:bodyPr>
          <a:lstStyle/>
          <a:p>
            <a:pPr marL="228600" indent="-228600">
              <a:spcBef>
                <a:spcPts val="300"/>
              </a:spcBef>
              <a:buFont typeface="+mj-lt"/>
              <a:buAutoNum type="arabicPeriod" startAt="3"/>
            </a:pPr>
            <a:r>
              <a:rPr lang="en-US" altLang="zh-CN" sz="1600" dirty="0">
                <a:latin typeface="Arial" panose="020B0604020202020204" pitchFamily="34" charset="0"/>
                <a:cs typeface="Arial" panose="020B0604020202020204" pitchFamily="34" charset="0"/>
              </a:rPr>
              <a:t>Y. Feng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MICRO</a:t>
            </a:r>
            <a:r>
              <a:rPr lang="en-US" altLang="zh-CN" sz="1600" dirty="0">
                <a:latin typeface="Arial" panose="020B0604020202020204" pitchFamily="34" charset="0"/>
                <a:cs typeface="Arial" panose="020B0604020202020204" pitchFamily="34" charset="0"/>
              </a:rPr>
              <a:t>, 2020, pp. 1037-1050.</a:t>
            </a:r>
          </a:p>
        </p:txBody>
      </p:sp>
      <p:sp>
        <p:nvSpPr>
          <p:cNvPr id="11" name="文本框 10">
            <a:extLst>
              <a:ext uri="{FF2B5EF4-FFF2-40B4-BE49-F238E27FC236}">
                <a16:creationId xmlns:a16="http://schemas.microsoft.com/office/drawing/2014/main" id="{0C67D5C4-5A4A-081C-9493-FF9C893D5F49}"/>
              </a:ext>
            </a:extLst>
          </p:cNvPr>
          <p:cNvSpPr txBox="1"/>
          <p:nvPr/>
        </p:nvSpPr>
        <p:spPr>
          <a:xfrm>
            <a:off x="161228" y="6108717"/>
            <a:ext cx="4240484" cy="338554"/>
          </a:xfrm>
          <a:prstGeom prst="rect">
            <a:avLst/>
          </a:prstGeom>
          <a:noFill/>
        </p:spPr>
        <p:txBody>
          <a:bodyPr wrap="square" rtlCol="0">
            <a:spAutoFit/>
          </a:bodyPr>
          <a:lstStyle/>
          <a:p>
            <a:pPr>
              <a:spcBef>
                <a:spcPts val="300"/>
              </a:spcBef>
            </a:pPr>
            <a:r>
              <a:rPr lang="en-US" altLang="zh-CN" sz="1600" dirty="0">
                <a:latin typeface="Arial" panose="020B0604020202020204" pitchFamily="34" charset="0"/>
                <a:cs typeface="Arial" panose="020B0604020202020204" pitchFamily="34" charset="0"/>
              </a:rPr>
              <a:t>11. Y. Lin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MICRO</a:t>
            </a:r>
            <a:r>
              <a:rPr lang="en-US" altLang="zh-CN" sz="1600" dirty="0">
                <a:latin typeface="Arial" panose="020B0604020202020204" pitchFamily="34" charset="0"/>
                <a:cs typeface="Arial" panose="020B0604020202020204" pitchFamily="34" charset="0"/>
              </a:rPr>
              <a:t>, 2021, pp. 449-461.</a:t>
            </a:r>
          </a:p>
        </p:txBody>
      </p:sp>
      <p:sp>
        <p:nvSpPr>
          <p:cNvPr id="12" name="文本框 11">
            <a:extLst>
              <a:ext uri="{FF2B5EF4-FFF2-40B4-BE49-F238E27FC236}">
                <a16:creationId xmlns:a16="http://schemas.microsoft.com/office/drawing/2014/main" id="{A0B6EDA8-6CB3-68AD-1F24-6449D2536705}"/>
              </a:ext>
            </a:extLst>
          </p:cNvPr>
          <p:cNvSpPr txBox="1"/>
          <p:nvPr/>
        </p:nvSpPr>
        <p:spPr>
          <a:xfrm>
            <a:off x="6300823" y="231934"/>
            <a:ext cx="5891177" cy="1143583"/>
          </a:xfrm>
          <a:prstGeom prst="rect">
            <a:avLst/>
          </a:prstGeom>
          <a:noFill/>
        </p:spPr>
        <p:txBody>
          <a:bodyPr wrap="square">
            <a:spAutoFit/>
          </a:bodyPr>
          <a:lstStyle/>
          <a:p>
            <a:pPr marL="285750" indent="-285750" algn="ctr">
              <a:lnSpc>
                <a:spcPct val="30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Energy consumption: </a:t>
            </a:r>
            <a:r>
              <a:rPr lang="en-US" altLang="zh-CN" sz="2800" b="1" i="1" dirty="0">
                <a:solidFill>
                  <a:srgbClr val="17347D"/>
                </a:solidFill>
                <a:latin typeface="Arial" panose="020B0604020202020204" pitchFamily="34" charset="0"/>
                <a:cs typeface="Arial" panose="020B0604020202020204" pitchFamily="34" charset="0"/>
              </a:rPr>
              <a:t>50% ~ 98.6% ↓ </a:t>
            </a:r>
          </a:p>
        </p:txBody>
      </p:sp>
      <p:sp>
        <p:nvSpPr>
          <p:cNvPr id="14" name="文本框 13">
            <a:extLst>
              <a:ext uri="{FF2B5EF4-FFF2-40B4-BE49-F238E27FC236}">
                <a16:creationId xmlns:a16="http://schemas.microsoft.com/office/drawing/2014/main" id="{6A1D40F9-C5DD-40A0-8219-6BE50032E659}"/>
              </a:ext>
            </a:extLst>
          </p:cNvPr>
          <p:cNvSpPr txBox="1"/>
          <p:nvPr/>
        </p:nvSpPr>
        <p:spPr>
          <a:xfrm>
            <a:off x="3435963" y="695946"/>
            <a:ext cx="6170427" cy="1139736"/>
          </a:xfrm>
          <a:prstGeom prst="rect">
            <a:avLst/>
          </a:prstGeom>
          <a:noFill/>
        </p:spPr>
        <p:txBody>
          <a:bodyPr wrap="square">
            <a:spAutoFit/>
          </a:bodyPr>
          <a:lstStyle/>
          <a:p>
            <a:pPr marL="285750" indent="-285750" algn="ctr">
              <a:lnSpc>
                <a:spcPct val="30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Overall efficiency: </a:t>
            </a:r>
            <a:r>
              <a:rPr lang="en-US" altLang="zh-CN" sz="2800" b="1" i="1" dirty="0">
                <a:solidFill>
                  <a:srgbClr val="17347D"/>
                </a:solidFill>
                <a:latin typeface="Arial" panose="020B0604020202020204" pitchFamily="34" charset="0"/>
                <a:cs typeface="Arial" panose="020B0604020202020204" pitchFamily="34" charset="0"/>
              </a:rPr>
              <a:t>3.9</a:t>
            </a:r>
            <a:r>
              <a:rPr lang="en-US" altLang="zh-CN" sz="2800" b="1" dirty="0">
                <a:solidFill>
                  <a:srgbClr val="17347D"/>
                </a:solidFill>
                <a:latin typeface="Arial" panose="020B0604020202020204" pitchFamily="34" charset="0"/>
                <a:cs typeface="Arial" panose="020B0604020202020204" pitchFamily="34" charset="0"/>
              </a:rPr>
              <a:t>×</a:t>
            </a:r>
            <a:r>
              <a:rPr lang="en-US" altLang="zh-CN" sz="2800" b="1" i="1" dirty="0">
                <a:solidFill>
                  <a:srgbClr val="17347D"/>
                </a:solidFill>
                <a:latin typeface="Arial" panose="020B0604020202020204" pitchFamily="34" charset="0"/>
                <a:cs typeface="Arial" panose="020B0604020202020204" pitchFamily="34" charset="0"/>
              </a:rPr>
              <a:t> ~ 127.5</a:t>
            </a:r>
            <a:r>
              <a:rPr lang="en-US" altLang="zh-CN" sz="2800" b="1" dirty="0">
                <a:solidFill>
                  <a:srgbClr val="17347D"/>
                </a:solidFill>
                <a:latin typeface="Arial" panose="020B0604020202020204" pitchFamily="34" charset="0"/>
                <a:cs typeface="Arial" panose="020B0604020202020204" pitchFamily="34" charset="0"/>
              </a:rPr>
              <a:t>×</a:t>
            </a:r>
            <a:r>
              <a:rPr lang="en-US" altLang="zh-CN" sz="2800" b="1" i="1" dirty="0">
                <a:solidFill>
                  <a:srgbClr val="17347D"/>
                </a:solidFill>
                <a:latin typeface="Arial" panose="020B0604020202020204" pitchFamily="34" charset="0"/>
                <a:cs typeface="Arial" panose="020B0604020202020204" pitchFamily="34" charset="0"/>
              </a:rPr>
              <a:t> ↑</a:t>
            </a:r>
          </a:p>
        </p:txBody>
      </p:sp>
      <p:sp>
        <p:nvSpPr>
          <p:cNvPr id="15" name="文本框 14">
            <a:extLst>
              <a:ext uri="{FF2B5EF4-FFF2-40B4-BE49-F238E27FC236}">
                <a16:creationId xmlns:a16="http://schemas.microsoft.com/office/drawing/2014/main" id="{E001C4C0-006A-48EB-9845-C69E5DB41EFE}"/>
              </a:ext>
            </a:extLst>
          </p:cNvPr>
          <p:cNvSpPr txBox="1"/>
          <p:nvPr/>
        </p:nvSpPr>
        <p:spPr>
          <a:xfrm>
            <a:off x="161052" y="6492687"/>
            <a:ext cx="6030670"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13. J.-F. Zhang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MICRO</a:t>
            </a:r>
            <a:r>
              <a:rPr lang="en-US" altLang="zh-CN" sz="1600" dirty="0">
                <a:latin typeface="Arial" panose="020B0604020202020204" pitchFamily="34" charset="0"/>
                <a:cs typeface="Arial" panose="020B0604020202020204" pitchFamily="34" charset="0"/>
              </a:rPr>
              <a:t>, 2021, pp. 1078-1090.\</a:t>
            </a:r>
          </a:p>
        </p:txBody>
      </p:sp>
      <p:sp>
        <p:nvSpPr>
          <p:cNvPr id="16" name="文本框 15">
            <a:extLst>
              <a:ext uri="{FF2B5EF4-FFF2-40B4-BE49-F238E27FC236}">
                <a16:creationId xmlns:a16="http://schemas.microsoft.com/office/drawing/2014/main" id="{B7B97F74-5B1E-481B-B739-EFCAC65DB281}"/>
              </a:ext>
            </a:extLst>
          </p:cNvPr>
          <p:cNvSpPr txBox="1"/>
          <p:nvPr/>
        </p:nvSpPr>
        <p:spPr>
          <a:xfrm>
            <a:off x="6084730" y="5739782"/>
            <a:ext cx="6030670" cy="338554"/>
          </a:xfrm>
          <a:prstGeom prst="rect">
            <a:avLst/>
          </a:prstGeom>
          <a:noFill/>
        </p:spPr>
        <p:txBody>
          <a:bodyPr wrap="square" rtlCol="0">
            <a:spAutoFit/>
          </a:bodyPr>
          <a:lstStyle/>
          <a:p>
            <a:pPr algn="just"/>
            <a:r>
              <a:rPr lang="en-US" altLang="zh-CN" sz="1600" dirty="0">
                <a:latin typeface="Arial" panose="020B0604020202020204" pitchFamily="34" charset="0"/>
                <a:cs typeface="Arial" panose="020B0604020202020204" pitchFamily="34" charset="0"/>
              </a:rPr>
              <a:t>14. Y. Feng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ISCA</a:t>
            </a:r>
            <a:r>
              <a:rPr lang="en-US" altLang="zh-CN" sz="1600" dirty="0">
                <a:latin typeface="Arial" panose="020B0604020202020204" pitchFamily="34" charset="0"/>
                <a:cs typeface="Arial" panose="020B0604020202020204" pitchFamily="34" charset="0"/>
              </a:rPr>
              <a:t>, 2022, pp. 962-977.</a:t>
            </a:r>
          </a:p>
        </p:txBody>
      </p:sp>
      <p:sp>
        <p:nvSpPr>
          <p:cNvPr id="17" name="文本框 16">
            <a:extLst>
              <a:ext uri="{FF2B5EF4-FFF2-40B4-BE49-F238E27FC236}">
                <a16:creationId xmlns:a16="http://schemas.microsoft.com/office/drawing/2014/main" id="{09345A03-6183-4BA8-AFF5-AF1AC0E0A7BC}"/>
              </a:ext>
            </a:extLst>
          </p:cNvPr>
          <p:cNvSpPr txBox="1"/>
          <p:nvPr/>
        </p:nvSpPr>
        <p:spPr>
          <a:xfrm>
            <a:off x="6095999" y="6020337"/>
            <a:ext cx="5812249" cy="338554"/>
          </a:xfrm>
          <a:prstGeom prst="rect">
            <a:avLst/>
          </a:prstGeom>
          <a:noFill/>
        </p:spPr>
        <p:txBody>
          <a:bodyPr wrap="square" rtlCol="0">
            <a:spAutoFit/>
          </a:bodyPr>
          <a:lstStyle/>
          <a:p>
            <a:pPr algn="just"/>
            <a:r>
              <a:rPr lang="en-US" altLang="zh-CN" sz="1600" dirty="0">
                <a:latin typeface="Arial" panose="020B0604020202020204" pitchFamily="34" charset="0"/>
                <a:cs typeface="Arial" panose="020B0604020202020204" pitchFamily="34" charset="0"/>
              </a:rPr>
              <a:t>10. S. Kim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i="1" dirty="0" err="1">
                <a:latin typeface="Arial" panose="020B0604020202020204" pitchFamily="34" charset="0"/>
                <a:cs typeface="Arial" panose="020B0604020202020204" pitchFamily="34" charset="0"/>
              </a:rPr>
              <a:t>Symp</a:t>
            </a:r>
            <a:r>
              <a:rPr lang="en-US" altLang="zh-CN" sz="1600" i="1" dirty="0">
                <a:latin typeface="Arial" panose="020B0604020202020204" pitchFamily="34" charset="0"/>
                <a:cs typeface="Arial" panose="020B0604020202020204" pitchFamily="34" charset="0"/>
              </a:rPr>
              <a:t>. VLSI Circuits</a:t>
            </a:r>
            <a:r>
              <a:rPr lang="en-US" altLang="zh-CN" sz="1600" dirty="0">
                <a:latin typeface="Arial" panose="020B0604020202020204" pitchFamily="34" charset="0"/>
                <a:cs typeface="Arial" panose="020B0604020202020204" pitchFamily="34" charset="0"/>
              </a:rPr>
              <a:t>, 2021.</a:t>
            </a:r>
          </a:p>
        </p:txBody>
      </p:sp>
      <p:pic>
        <p:nvPicPr>
          <p:cNvPr id="8" name="图片 7">
            <a:extLst>
              <a:ext uri="{FF2B5EF4-FFF2-40B4-BE49-F238E27FC236}">
                <a16:creationId xmlns:a16="http://schemas.microsoft.com/office/drawing/2014/main" id="{F94B92B3-378F-4D83-8344-8CB377CB88AD}"/>
              </a:ext>
            </a:extLst>
          </p:cNvPr>
          <p:cNvPicPr>
            <a:picLocks noChangeAspect="1"/>
          </p:cNvPicPr>
          <p:nvPr/>
        </p:nvPicPr>
        <p:blipFill rotWithShape="1">
          <a:blip r:embed="rId3">
            <a:extLst>
              <a:ext uri="{28A0092B-C50C-407E-A947-70E740481C1C}">
                <a14:useLocalDpi xmlns:a14="http://schemas.microsoft.com/office/drawing/2010/main" val="0"/>
              </a:ext>
            </a:extLst>
          </a:blip>
          <a:srcRect l="4944" t="9936" r="9094" b="3300"/>
          <a:stretch/>
        </p:blipFill>
        <p:spPr>
          <a:xfrm>
            <a:off x="1703766" y="1890118"/>
            <a:ext cx="8784469" cy="3826956"/>
          </a:xfrm>
          <a:prstGeom prst="rect">
            <a:avLst/>
          </a:prstGeom>
        </p:spPr>
      </p:pic>
    </p:spTree>
    <p:extLst>
      <p:ext uri="{BB962C8B-B14F-4D97-AF65-F5344CB8AC3E}">
        <p14:creationId xmlns:p14="http://schemas.microsoft.com/office/powerpoint/2010/main" val="17947167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817448"/>
          </a:xfrm>
        </p:spPr>
        <p:txBody>
          <a:bodyPr/>
          <a:lstStyle/>
          <a:p>
            <a:pPr algn="ctr"/>
            <a:r>
              <a:rPr lang="en-US" altLang="zh-CN" sz="4400" dirty="0"/>
              <a:t>Promising Trend of Point Cloud</a:t>
            </a:r>
            <a:endParaRPr lang="en-US" sz="4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sp>
        <p:nvSpPr>
          <p:cNvPr id="37" name="文本框 36">
            <a:extLst>
              <a:ext uri="{FF2B5EF4-FFF2-40B4-BE49-F238E27FC236}">
                <a16:creationId xmlns:a16="http://schemas.microsoft.com/office/drawing/2014/main" id="{1539F408-7586-58C0-701B-9C4D3F255C33}"/>
              </a:ext>
            </a:extLst>
          </p:cNvPr>
          <p:cNvSpPr txBox="1"/>
          <p:nvPr/>
        </p:nvSpPr>
        <p:spPr>
          <a:xfrm>
            <a:off x="-1" y="5758962"/>
            <a:ext cx="12192001" cy="907941"/>
          </a:xfrm>
          <a:prstGeom prst="rect">
            <a:avLst/>
          </a:prstGeom>
          <a:noFill/>
        </p:spPr>
        <p:txBody>
          <a:bodyPr wrap="square" rtlCol="0">
            <a:spAutoFit/>
          </a:bodyPr>
          <a:lstStyle/>
          <a:p>
            <a:pPr marL="228600" indent="-228600" algn="just">
              <a:spcBef>
                <a:spcPts val="300"/>
              </a:spcBef>
              <a:buFont typeface="+mj-lt"/>
              <a:buAutoNum type="arabicPeriod"/>
            </a:pPr>
            <a:r>
              <a:rPr lang="en-US" altLang="zh-CN" sz="1600" dirty="0">
                <a:latin typeface="Arial" panose="020B0604020202020204" pitchFamily="34" charset="0"/>
                <a:cs typeface="Arial" panose="020B0604020202020204" pitchFamily="34" charset="0"/>
              </a:rPr>
              <a:t>Z. Wu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“3d </a:t>
            </a:r>
            <a:r>
              <a:rPr lang="en-US" altLang="zh-CN" sz="1600" dirty="0" err="1">
                <a:latin typeface="Arial" panose="020B0604020202020204" pitchFamily="34" charset="0"/>
                <a:cs typeface="Arial" panose="020B0604020202020204" pitchFamily="34" charset="0"/>
              </a:rPr>
              <a:t>shapenets</a:t>
            </a:r>
            <a:r>
              <a:rPr lang="en-US" altLang="zh-CN" sz="1600" dirty="0">
                <a:latin typeface="Arial" panose="020B0604020202020204" pitchFamily="34" charset="0"/>
                <a:cs typeface="Arial" panose="020B0604020202020204" pitchFamily="34" charset="0"/>
              </a:rPr>
              <a:t>: A deep representation for volumetric shapes,” </a:t>
            </a:r>
            <a:r>
              <a:rPr lang="en-US" altLang="zh-CN" sz="1600" i="1" dirty="0">
                <a:latin typeface="Arial" panose="020B0604020202020204" pitchFamily="34" charset="0"/>
                <a:cs typeface="Arial" panose="020B0604020202020204" pitchFamily="34" charset="0"/>
              </a:rPr>
              <a:t>CVPR</a:t>
            </a:r>
            <a:r>
              <a:rPr lang="en-US" altLang="zh-CN" sz="1600" dirty="0">
                <a:latin typeface="Arial" panose="020B0604020202020204" pitchFamily="34" charset="0"/>
                <a:cs typeface="Arial" panose="020B0604020202020204" pitchFamily="34" charset="0"/>
              </a:rPr>
              <a:t>, 2015, pp. 1912-1920.</a:t>
            </a:r>
          </a:p>
          <a:p>
            <a:pPr marL="228600" indent="-228600" algn="just">
              <a:spcBef>
                <a:spcPts val="300"/>
              </a:spcBef>
              <a:buFont typeface="+mj-lt"/>
              <a:buAutoNum type="arabicPeriod"/>
            </a:pPr>
            <a:r>
              <a:rPr lang="en-US" altLang="zh-CN" sz="1600" dirty="0">
                <a:latin typeface="Arial" panose="020B0604020202020204" pitchFamily="34" charset="0"/>
                <a:cs typeface="Arial" panose="020B0604020202020204" pitchFamily="34" charset="0"/>
              </a:rPr>
              <a:t>I. </a:t>
            </a:r>
            <a:r>
              <a:rPr lang="en-US" altLang="zh-CN" sz="1600" dirty="0" err="1">
                <a:latin typeface="Arial" panose="020B0604020202020204" pitchFamily="34" charset="0"/>
                <a:cs typeface="Arial" panose="020B0604020202020204" pitchFamily="34" charset="0"/>
              </a:rPr>
              <a:t>Armeni</a:t>
            </a:r>
            <a:r>
              <a:rPr lang="en-US" altLang="zh-CN" sz="1600" dirty="0">
                <a:latin typeface="Arial" panose="020B0604020202020204" pitchFamily="34" charset="0"/>
                <a:cs typeface="Arial" panose="020B0604020202020204" pitchFamily="34" charset="0"/>
              </a:rPr>
              <a:t>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“3D Semantic Parsing of Large-Scale Indoor Spaces,” </a:t>
            </a:r>
            <a:r>
              <a:rPr lang="en-US" altLang="zh-CN" sz="1600" i="1" dirty="0">
                <a:latin typeface="Arial" panose="020B0604020202020204" pitchFamily="34" charset="0"/>
                <a:cs typeface="Arial" panose="020B0604020202020204" pitchFamily="34" charset="0"/>
              </a:rPr>
              <a:t>CVPR, </a:t>
            </a:r>
            <a:r>
              <a:rPr lang="en-US" altLang="zh-CN" sz="1600" dirty="0">
                <a:latin typeface="Arial" panose="020B0604020202020204" pitchFamily="34" charset="0"/>
                <a:cs typeface="Arial" panose="020B0604020202020204" pitchFamily="34" charset="0"/>
              </a:rPr>
              <a:t>2016, pp. 1534-1543.</a:t>
            </a:r>
          </a:p>
          <a:p>
            <a:pPr marL="228600" indent="-228600" algn="just">
              <a:spcBef>
                <a:spcPts val="300"/>
              </a:spcBef>
              <a:buFont typeface="+mj-lt"/>
              <a:buAutoNum type="arabicPeriod"/>
            </a:pPr>
            <a:r>
              <a:rPr lang="en-US" altLang="zh-CN" sz="1600" dirty="0">
                <a:latin typeface="Arial" panose="020B0604020202020204" pitchFamily="34" charset="0"/>
                <a:cs typeface="Arial" panose="020B0604020202020204" pitchFamily="34" charset="0"/>
              </a:rPr>
              <a:t>Y. Feng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dirty="0" err="1">
                <a:latin typeface="Arial" panose="020B0604020202020204" pitchFamily="34" charset="0"/>
                <a:cs typeface="Arial" panose="020B0604020202020204" pitchFamily="34" charset="0"/>
              </a:rPr>
              <a:t>Mesorasi</a:t>
            </a:r>
            <a:r>
              <a:rPr lang="en-US" altLang="zh-CN" sz="1600" dirty="0">
                <a:latin typeface="Arial" panose="020B0604020202020204" pitchFamily="34" charset="0"/>
                <a:cs typeface="Arial" panose="020B0604020202020204" pitchFamily="34" charset="0"/>
              </a:rPr>
              <a:t>: Architecture support for point cloud analytics via delayed-aggregation,“ </a:t>
            </a:r>
            <a:r>
              <a:rPr lang="en-US" altLang="zh-CN" sz="1600" i="1" dirty="0">
                <a:latin typeface="Arial" panose="020B0604020202020204" pitchFamily="34" charset="0"/>
                <a:cs typeface="Arial" panose="020B0604020202020204" pitchFamily="34" charset="0"/>
              </a:rPr>
              <a:t>MICRO</a:t>
            </a:r>
            <a:r>
              <a:rPr lang="en-US" altLang="zh-CN" sz="1600" dirty="0">
                <a:latin typeface="Arial" panose="020B0604020202020204" pitchFamily="34" charset="0"/>
                <a:cs typeface="Arial" panose="020B0604020202020204" pitchFamily="34" charset="0"/>
              </a:rPr>
              <a:t>, 2020, pp. 1037-1050.</a:t>
            </a:r>
          </a:p>
        </p:txBody>
      </p:sp>
      <p:sp>
        <p:nvSpPr>
          <p:cNvPr id="24" name="文本框 23">
            <a:extLst>
              <a:ext uri="{FF2B5EF4-FFF2-40B4-BE49-F238E27FC236}">
                <a16:creationId xmlns:a16="http://schemas.microsoft.com/office/drawing/2014/main" id="{6A1DF918-F1E7-21CF-AE18-689F89A9EFE2}"/>
              </a:ext>
            </a:extLst>
          </p:cNvPr>
          <p:cNvSpPr txBox="1"/>
          <p:nvPr/>
        </p:nvSpPr>
        <p:spPr>
          <a:xfrm>
            <a:off x="4720058" y="2798428"/>
            <a:ext cx="3492516"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Semantic Segmentation</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3F87FA14-E5E6-5F3A-8EAE-15A48C86ACF5}"/>
              </a:ext>
            </a:extLst>
          </p:cNvPr>
          <p:cNvSpPr txBox="1"/>
          <p:nvPr/>
        </p:nvSpPr>
        <p:spPr>
          <a:xfrm>
            <a:off x="1615604" y="5216322"/>
            <a:ext cx="2996575"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Autonomous Driving</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25094E46-077E-E310-163E-7E37B2249A89}"/>
              </a:ext>
            </a:extLst>
          </p:cNvPr>
          <p:cNvSpPr txBox="1"/>
          <p:nvPr/>
        </p:nvSpPr>
        <p:spPr>
          <a:xfrm>
            <a:off x="1561475" y="2791252"/>
            <a:ext cx="3104835"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Object Classification</a:t>
            </a:r>
            <a:endParaRPr lang="zh-CN" altLang="en-US" sz="24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C6AC468B-7ED9-F7A4-D04D-64F558BA831F}"/>
              </a:ext>
            </a:extLst>
          </p:cNvPr>
          <p:cNvSpPr txBox="1"/>
          <p:nvPr/>
        </p:nvSpPr>
        <p:spPr>
          <a:xfrm>
            <a:off x="5047989" y="5170926"/>
            <a:ext cx="2836654"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Drone Navigation</a:t>
            </a:r>
            <a:endParaRPr lang="zh-CN" altLang="en-US" sz="2400" dirty="0">
              <a:latin typeface="Arial" panose="020B0604020202020204" pitchFamily="34" charset="0"/>
              <a:cs typeface="Arial" panose="020B0604020202020204" pitchFamily="34" charset="0"/>
            </a:endParaRPr>
          </a:p>
        </p:txBody>
      </p:sp>
      <p:pic>
        <p:nvPicPr>
          <p:cNvPr id="39" name="图片 38">
            <a:extLst>
              <a:ext uri="{FF2B5EF4-FFF2-40B4-BE49-F238E27FC236}">
                <a16:creationId xmlns:a16="http://schemas.microsoft.com/office/drawing/2014/main" id="{AA576BBE-ED17-C85F-014B-D99EE2D8F8CF}"/>
              </a:ext>
            </a:extLst>
          </p:cNvPr>
          <p:cNvPicPr>
            <a:picLocks noChangeAspect="1"/>
          </p:cNvPicPr>
          <p:nvPr/>
        </p:nvPicPr>
        <p:blipFill rotWithShape="1">
          <a:blip r:embed="rId3">
            <a:extLst>
              <a:ext uri="{28A0092B-C50C-407E-A947-70E740481C1C}">
                <a14:useLocalDpi xmlns:a14="http://schemas.microsoft.com/office/drawing/2010/main" val="0"/>
              </a:ext>
            </a:extLst>
          </a:blip>
          <a:srcRect l="13760" r="47829" b="79561"/>
          <a:stretch/>
        </p:blipFill>
        <p:spPr bwMode="auto">
          <a:xfrm>
            <a:off x="1175403" y="1104520"/>
            <a:ext cx="3415010" cy="1587530"/>
          </a:xfrm>
          <a:prstGeom prst="rect">
            <a:avLst/>
          </a:prstGeom>
          <a:noFill/>
          <a:ln>
            <a:noFill/>
          </a:ln>
          <a:extLst>
            <a:ext uri="{53640926-AAD7-44D8-BBD7-CCE9431645EC}">
              <a14:shadowObscured xmlns:a14="http://schemas.microsoft.com/office/drawing/2010/main"/>
            </a:ext>
          </a:extLst>
        </p:spPr>
      </p:pic>
      <p:pic>
        <p:nvPicPr>
          <p:cNvPr id="44" name="图片 43">
            <a:extLst>
              <a:ext uri="{FF2B5EF4-FFF2-40B4-BE49-F238E27FC236}">
                <a16:creationId xmlns:a16="http://schemas.microsoft.com/office/drawing/2014/main" id="{A192D270-1EDC-3E84-9204-E37FC40A2886}"/>
              </a:ext>
            </a:extLst>
          </p:cNvPr>
          <p:cNvPicPr>
            <a:picLocks noChangeAspect="1"/>
          </p:cNvPicPr>
          <p:nvPr/>
        </p:nvPicPr>
        <p:blipFill>
          <a:blip r:embed="rId4"/>
          <a:stretch>
            <a:fillRect/>
          </a:stretch>
        </p:blipFill>
        <p:spPr>
          <a:xfrm>
            <a:off x="1700265" y="3539768"/>
            <a:ext cx="2894568" cy="1685962"/>
          </a:xfrm>
          <a:prstGeom prst="rect">
            <a:avLst/>
          </a:prstGeom>
        </p:spPr>
      </p:pic>
      <p:pic>
        <p:nvPicPr>
          <p:cNvPr id="45" name="图片 44">
            <a:extLst>
              <a:ext uri="{FF2B5EF4-FFF2-40B4-BE49-F238E27FC236}">
                <a16:creationId xmlns:a16="http://schemas.microsoft.com/office/drawing/2014/main" id="{BC3665A2-698D-5104-2296-90F9A81BE4B4}"/>
              </a:ext>
            </a:extLst>
          </p:cNvPr>
          <p:cNvPicPr>
            <a:picLocks noChangeAspect="1"/>
          </p:cNvPicPr>
          <p:nvPr/>
        </p:nvPicPr>
        <p:blipFill rotWithShape="1">
          <a:blip r:embed="rId5"/>
          <a:srcRect t="9970" b="11938"/>
          <a:stretch/>
        </p:blipFill>
        <p:spPr>
          <a:xfrm>
            <a:off x="5032625" y="3539768"/>
            <a:ext cx="2713275" cy="1685962"/>
          </a:xfrm>
          <a:prstGeom prst="rect">
            <a:avLst/>
          </a:prstGeom>
        </p:spPr>
      </p:pic>
      <p:sp>
        <p:nvSpPr>
          <p:cNvPr id="48" name="文本框 47">
            <a:extLst>
              <a:ext uri="{FF2B5EF4-FFF2-40B4-BE49-F238E27FC236}">
                <a16:creationId xmlns:a16="http://schemas.microsoft.com/office/drawing/2014/main" id="{96E5757F-E725-CE29-1821-9A684C82DA6F}"/>
              </a:ext>
            </a:extLst>
          </p:cNvPr>
          <p:cNvSpPr txBox="1"/>
          <p:nvPr/>
        </p:nvSpPr>
        <p:spPr>
          <a:xfrm>
            <a:off x="8192077" y="2818269"/>
            <a:ext cx="2573670"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Object Detection</a:t>
            </a:r>
            <a:endParaRPr lang="zh-CN" altLang="en-US" sz="2400" dirty="0">
              <a:latin typeface="Arial" panose="020B0604020202020204" pitchFamily="34" charset="0"/>
              <a:cs typeface="Arial" panose="020B0604020202020204" pitchFamily="34" charset="0"/>
            </a:endParaRPr>
          </a:p>
        </p:txBody>
      </p:sp>
      <p:sp>
        <p:nvSpPr>
          <p:cNvPr id="50" name="文本框 49">
            <a:extLst>
              <a:ext uri="{FF2B5EF4-FFF2-40B4-BE49-F238E27FC236}">
                <a16:creationId xmlns:a16="http://schemas.microsoft.com/office/drawing/2014/main" id="{F36D6051-CC33-5EC6-5A6A-735E94FBF004}"/>
              </a:ext>
            </a:extLst>
          </p:cNvPr>
          <p:cNvSpPr txBox="1"/>
          <p:nvPr/>
        </p:nvSpPr>
        <p:spPr>
          <a:xfrm>
            <a:off x="8259169" y="5170926"/>
            <a:ext cx="2465977" cy="461665"/>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Mixed Reality</a:t>
            </a:r>
            <a:endParaRPr lang="zh-CN" altLang="en-US" sz="2400" dirty="0">
              <a:latin typeface="Arial" panose="020B0604020202020204" pitchFamily="34" charset="0"/>
              <a:cs typeface="Arial" panose="020B0604020202020204" pitchFamily="34" charset="0"/>
            </a:endParaRPr>
          </a:p>
        </p:txBody>
      </p:sp>
      <p:pic>
        <p:nvPicPr>
          <p:cNvPr id="51" name="图片 50">
            <a:extLst>
              <a:ext uri="{FF2B5EF4-FFF2-40B4-BE49-F238E27FC236}">
                <a16:creationId xmlns:a16="http://schemas.microsoft.com/office/drawing/2014/main" id="{D7ECB461-28E3-0E4A-9167-6E103C960656}"/>
              </a:ext>
            </a:extLst>
          </p:cNvPr>
          <p:cNvPicPr>
            <a:picLocks noChangeAspect="1"/>
          </p:cNvPicPr>
          <p:nvPr/>
        </p:nvPicPr>
        <p:blipFill rotWithShape="1">
          <a:blip r:embed="rId6"/>
          <a:srcRect l="6952"/>
          <a:stretch/>
        </p:blipFill>
        <p:spPr>
          <a:xfrm>
            <a:off x="8072081" y="3539768"/>
            <a:ext cx="2813662" cy="1685962"/>
          </a:xfrm>
          <a:prstGeom prst="rect">
            <a:avLst/>
          </a:prstGeom>
        </p:spPr>
      </p:pic>
      <p:pic>
        <p:nvPicPr>
          <p:cNvPr id="5" name="图片 4"/>
          <p:cNvPicPr>
            <a:picLocks noChangeAspect="1"/>
          </p:cNvPicPr>
          <p:nvPr/>
        </p:nvPicPr>
        <p:blipFill>
          <a:blip r:embed="rId7"/>
          <a:stretch>
            <a:fillRect/>
          </a:stretch>
        </p:blipFill>
        <p:spPr>
          <a:xfrm>
            <a:off x="7745900" y="826065"/>
            <a:ext cx="3492516" cy="2076825"/>
          </a:xfrm>
          <a:prstGeom prst="rect">
            <a:avLst/>
          </a:prstGeom>
        </p:spPr>
      </p:pic>
      <p:pic>
        <p:nvPicPr>
          <p:cNvPr id="6" name="图片 5"/>
          <p:cNvPicPr>
            <a:picLocks noChangeAspect="1"/>
          </p:cNvPicPr>
          <p:nvPr/>
        </p:nvPicPr>
        <p:blipFill rotWithShape="1">
          <a:blip r:embed="rId8"/>
          <a:srcRect t="7381" b="8245"/>
          <a:stretch/>
        </p:blipFill>
        <p:spPr>
          <a:xfrm>
            <a:off x="5032625" y="832661"/>
            <a:ext cx="2346960" cy="2070230"/>
          </a:xfrm>
          <a:prstGeom prst="rect">
            <a:avLst/>
          </a:prstGeom>
        </p:spPr>
      </p:pic>
    </p:spTree>
    <p:extLst>
      <p:ext uri="{BB962C8B-B14F-4D97-AF65-F5344CB8AC3E}">
        <p14:creationId xmlns:p14="http://schemas.microsoft.com/office/powerpoint/2010/main" val="10303905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800" dirty="0"/>
              <a:t>Outline</a:t>
            </a:r>
            <a:endParaRPr lang="en-US" sz="4800" dirty="0">
              <a:latin typeface="楷体" panose="02010609060101010101" pitchFamily="49" charset="-122"/>
              <a:ea typeface="楷体" panose="02010609060101010101" pitchFamily="49" charset="-122"/>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t>30</a:t>
            </a:fld>
            <a:endParaRPr lang="en-US" dirty="0"/>
          </a:p>
        </p:txBody>
      </p:sp>
      <p:sp>
        <p:nvSpPr>
          <p:cNvPr id="3" name="内容占位符 1">
            <a:extLst>
              <a:ext uri="{FF2B5EF4-FFF2-40B4-BE49-F238E27FC236}">
                <a16:creationId xmlns:a16="http://schemas.microsoft.com/office/drawing/2014/main" id="{3C3CB31C-16EC-3B7C-371D-CE875E45E64A}"/>
              </a:ext>
            </a:extLst>
          </p:cNvPr>
          <p:cNvSpPr>
            <a:spLocks noGrp="1"/>
          </p:cNvSpPr>
          <p:nvPr>
            <p:ph idx="1"/>
          </p:nvPr>
        </p:nvSpPr>
        <p:spPr>
          <a:xfrm>
            <a:off x="785410" y="1178750"/>
            <a:ext cx="10981220" cy="5215498"/>
          </a:xfrm>
        </p:spPr>
        <p:txBody>
          <a:bodyPr>
            <a:noAutofit/>
          </a:bodyPr>
          <a:lstStyle/>
          <a:p>
            <a:pPr marL="514350" indent="-720000">
              <a:lnSpc>
                <a:spcPct val="200000"/>
              </a:lnSpc>
              <a:spcBef>
                <a:spcPts val="1200"/>
              </a:spcBef>
              <a:spcAft>
                <a:spcPts val="1200"/>
              </a:spcAft>
              <a:buFont typeface="+mj-lt"/>
              <a:buAutoNum type="romanUcPeriod"/>
            </a:pPr>
            <a:r>
              <a:rPr lang="en-US" altLang="zh-CN" sz="3200" b="1" cap="small" dirty="0"/>
              <a:t>Introduction</a:t>
            </a:r>
          </a:p>
          <a:p>
            <a:pPr marL="514350" indent="-720000">
              <a:lnSpc>
                <a:spcPct val="200000"/>
              </a:lnSpc>
              <a:spcBef>
                <a:spcPts val="1200"/>
              </a:spcBef>
              <a:spcAft>
                <a:spcPts val="1200"/>
              </a:spcAft>
              <a:buFont typeface="+mj-lt"/>
              <a:buAutoNum type="romanUcPeriod"/>
            </a:pPr>
            <a:r>
              <a:rPr lang="en-US" altLang="zh-CN" sz="3200" b="1" cap="small" dirty="0"/>
              <a:t>Optimization Techniques</a:t>
            </a:r>
          </a:p>
          <a:p>
            <a:pPr marL="514350" indent="-720000">
              <a:lnSpc>
                <a:spcPct val="200000"/>
              </a:lnSpc>
              <a:spcBef>
                <a:spcPts val="1200"/>
              </a:spcBef>
              <a:spcAft>
                <a:spcPts val="1200"/>
              </a:spcAft>
              <a:buFont typeface="+mj-lt"/>
              <a:buAutoNum type="romanUcPeriod"/>
            </a:pPr>
            <a:r>
              <a:rPr lang="en-US" altLang="zh-CN" sz="3200" b="1" cap="small" dirty="0"/>
              <a:t>Experimental Results</a:t>
            </a:r>
          </a:p>
          <a:p>
            <a:pPr marL="514350" indent="-720000">
              <a:lnSpc>
                <a:spcPct val="200000"/>
              </a:lnSpc>
              <a:spcBef>
                <a:spcPts val="1200"/>
              </a:spcBef>
              <a:spcAft>
                <a:spcPts val="1200"/>
              </a:spcAft>
              <a:buFont typeface="+mj-lt"/>
              <a:buAutoNum type="romanUcPeriod"/>
            </a:pPr>
            <a:r>
              <a:rPr lang="en-US" altLang="zh-CN" sz="3200" b="1" cap="small" dirty="0">
                <a:solidFill>
                  <a:srgbClr val="C00000"/>
                </a:solidFill>
              </a:rPr>
              <a:t>Conclusions</a:t>
            </a:r>
          </a:p>
          <a:p>
            <a:pPr marL="514350" indent="-720000">
              <a:lnSpc>
                <a:spcPct val="200000"/>
              </a:lnSpc>
              <a:buFont typeface="+mj-lt"/>
              <a:buAutoNum type="romanUcPeriod"/>
            </a:pPr>
            <a:endParaRPr lang="en-US" altLang="zh-CN" sz="3200" dirty="0"/>
          </a:p>
        </p:txBody>
      </p:sp>
    </p:spTree>
    <p:extLst>
      <p:ext uri="{BB962C8B-B14F-4D97-AF65-F5344CB8AC3E}">
        <p14:creationId xmlns:p14="http://schemas.microsoft.com/office/powerpoint/2010/main" val="26999944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dirty="0"/>
          </a:p>
        </p:txBody>
      </p:sp>
      <p:sp>
        <p:nvSpPr>
          <p:cNvPr id="5" name="文本框 4">
            <a:extLst>
              <a:ext uri="{FF2B5EF4-FFF2-40B4-BE49-F238E27FC236}">
                <a16:creationId xmlns:a16="http://schemas.microsoft.com/office/drawing/2014/main" id="{A748F27C-5B7D-E633-2226-284D3D719A47}"/>
              </a:ext>
            </a:extLst>
          </p:cNvPr>
          <p:cNvSpPr txBox="1"/>
          <p:nvPr/>
        </p:nvSpPr>
        <p:spPr>
          <a:xfrm>
            <a:off x="130851" y="1479429"/>
            <a:ext cx="11953878" cy="5374869"/>
          </a:xfrm>
          <a:prstGeom prst="rect">
            <a:avLst/>
          </a:prstGeom>
          <a:noFill/>
        </p:spPr>
        <p:txBody>
          <a:bodyPr wrap="square">
            <a:spAutoFit/>
          </a:bodyPr>
          <a:lstStyle/>
          <a:p>
            <a:pPr marL="285750" indent="-285750">
              <a:lnSpc>
                <a:spcPts val="27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Efficient filter pruning (EFP)</a:t>
            </a:r>
          </a:p>
          <a:p>
            <a:pPr marL="742950" lvl="1" indent="-285750">
              <a:lnSpc>
                <a:spcPts val="27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Skip redundant convolutions of zero-value channels</a:t>
            </a:r>
          </a:p>
          <a:p>
            <a:pPr marL="742950" lvl="1" indent="-285750">
              <a:lnSpc>
                <a:spcPts val="27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Reduces </a:t>
            </a:r>
            <a:r>
              <a:rPr lang="en-US" altLang="zh-CN" sz="2400" b="1" i="1" dirty="0">
                <a:solidFill>
                  <a:srgbClr val="17347D"/>
                </a:solidFill>
                <a:latin typeface="Arial" panose="020B0604020202020204" pitchFamily="34" charset="0"/>
                <a:cs typeface="Arial" panose="020B0604020202020204" pitchFamily="34" charset="0"/>
              </a:rPr>
              <a:t>91.9%</a:t>
            </a:r>
            <a:r>
              <a:rPr lang="en-US" altLang="zh-CN" sz="2400" dirty="0">
                <a:latin typeface="Arial" panose="020B0604020202020204" pitchFamily="34" charset="0"/>
                <a:cs typeface="Arial" panose="020B0604020202020204" pitchFamily="34" charset="0"/>
              </a:rPr>
              <a:t> computation complexity and </a:t>
            </a:r>
            <a:r>
              <a:rPr lang="en-US" altLang="zh-CN" sz="2400" b="1" i="1" dirty="0">
                <a:solidFill>
                  <a:srgbClr val="17347D"/>
                </a:solidFill>
                <a:latin typeface="Arial" panose="020B0604020202020204" pitchFamily="34" charset="0"/>
                <a:cs typeface="Arial" panose="020B0604020202020204" pitchFamily="34" charset="0"/>
              </a:rPr>
              <a:t>96.6%</a:t>
            </a:r>
            <a:r>
              <a:rPr lang="en-US" altLang="zh-CN" sz="2400" dirty="0">
                <a:latin typeface="Arial" panose="020B0604020202020204" pitchFamily="34" charset="0"/>
                <a:cs typeface="Arial" panose="020B0604020202020204" pitchFamily="34" charset="0"/>
              </a:rPr>
              <a:t> model parameters</a:t>
            </a:r>
          </a:p>
          <a:p>
            <a:pPr marL="742950" lvl="1" indent="-285750">
              <a:lnSpc>
                <a:spcPts val="2700"/>
              </a:lnSpc>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a:p>
            <a:pPr marL="285750" indent="-285750">
              <a:lnSpc>
                <a:spcPts val="27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Block-wise MLP fusion (BMF)</a:t>
            </a:r>
          </a:p>
          <a:p>
            <a:pPr marL="742950" lvl="1" indent="-285750">
              <a:lnSpc>
                <a:spcPts val="27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sym typeface="+mn-lt"/>
              </a:rPr>
              <a:t>Increase on-chip reuse of features</a:t>
            </a:r>
          </a:p>
          <a:p>
            <a:pPr marL="742950" lvl="1" indent="-285750">
              <a:lnSpc>
                <a:spcPts val="27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sym typeface="+mn-lt"/>
              </a:rPr>
              <a:t>Reduce </a:t>
            </a:r>
            <a:r>
              <a:rPr lang="en-US" altLang="zh-CN" sz="2400" b="1" i="1" dirty="0">
                <a:solidFill>
                  <a:srgbClr val="17347D"/>
                </a:solidFill>
                <a:latin typeface="Arial" panose="020B0604020202020204" pitchFamily="34" charset="0"/>
                <a:cs typeface="Arial" panose="020B0604020202020204" pitchFamily="34" charset="0"/>
              </a:rPr>
              <a:t>95.3%</a:t>
            </a:r>
            <a:r>
              <a:rPr lang="en-US" altLang="zh-CN" sz="2400" b="1" dirty="0">
                <a:solidFill>
                  <a:srgbClr val="17347D"/>
                </a:solidFill>
                <a:effectLst/>
                <a:latin typeface="Times New Roman" panose="02020603050405020304" pitchFamily="18" charset="0"/>
                <a:ea typeface="宋体" panose="02010600030101010101" pitchFamily="2" charset="-122"/>
              </a:rPr>
              <a:t> </a:t>
            </a:r>
            <a:r>
              <a:rPr lang="en-US" altLang="zh-CN" sz="2400" dirty="0">
                <a:latin typeface="Arial" panose="020B0604020202020204" pitchFamily="34" charset="0"/>
                <a:cs typeface="Arial" panose="020B0604020202020204" pitchFamily="34" charset="0"/>
                <a:sym typeface="+mn-lt"/>
              </a:rPr>
              <a:t>off-chip memory access</a:t>
            </a:r>
          </a:p>
          <a:p>
            <a:pPr marL="742950" lvl="1" indent="-285750">
              <a:lnSpc>
                <a:spcPts val="2700"/>
              </a:lnSpc>
              <a:buFont typeface="Arial" panose="020B0604020202020204" pitchFamily="34" charset="0"/>
              <a:buChar char="•"/>
            </a:pPr>
            <a:endParaRPr lang="en-US" altLang="zh-CN" sz="2400" dirty="0">
              <a:latin typeface="Arial" panose="020B0604020202020204" pitchFamily="34" charset="0"/>
              <a:cs typeface="Arial" panose="020B0604020202020204" pitchFamily="34" charset="0"/>
              <a:sym typeface="+mn-lt"/>
            </a:endParaRPr>
          </a:p>
          <a:p>
            <a:pPr marL="285750" indent="-285750">
              <a:lnSpc>
                <a:spcPts val="2700"/>
              </a:lnSpc>
              <a:buFont typeface="Arial" panose="020B0604020202020204" pitchFamily="34" charset="0"/>
              <a:buChar char="•"/>
            </a:pPr>
            <a:r>
              <a:rPr lang="en-US" altLang="zh-CN" sz="2400" b="1" dirty="0">
                <a:latin typeface="Arial" panose="020B0604020202020204" pitchFamily="34" charset="0"/>
                <a:cs typeface="Arial" panose="020B0604020202020204" pitchFamily="34" charset="0"/>
                <a:sym typeface="+mn-lt"/>
              </a:rPr>
              <a:t>Dual-Stream Block-wise FPS (DSBF)</a:t>
            </a:r>
          </a:p>
          <a:p>
            <a:pPr marL="742950" lvl="1" indent="-285750">
              <a:lnSpc>
                <a:spcPts val="27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Improve computation parallelism and maintain accuracy</a:t>
            </a:r>
            <a:endParaRPr lang="zh-CN" altLang="en-US" sz="2400" dirty="0">
              <a:latin typeface="Arial" panose="020B0604020202020204" pitchFamily="34" charset="0"/>
              <a:cs typeface="Arial" panose="020B0604020202020204" pitchFamily="34" charset="0"/>
            </a:endParaRPr>
          </a:p>
          <a:p>
            <a:pPr marL="742950" lvl="1" indent="-285750">
              <a:lnSpc>
                <a:spcPts val="27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Reduce </a:t>
            </a:r>
            <a:r>
              <a:rPr lang="en-US" altLang="zh-CN" sz="2400" b="1" i="1" dirty="0">
                <a:solidFill>
                  <a:srgbClr val="17347D"/>
                </a:solidFill>
                <a:latin typeface="Arial" panose="020B0604020202020204" pitchFamily="34" charset="0"/>
                <a:cs typeface="Arial" panose="020B0604020202020204" pitchFamily="34" charset="0"/>
              </a:rPr>
              <a:t>93%</a:t>
            </a:r>
            <a:r>
              <a:rPr lang="en-US" altLang="zh-CN" sz="2400" b="1" dirty="0">
                <a:solidFill>
                  <a:srgbClr val="17347D"/>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FPS computational complexity with negligible accuracy impact</a:t>
            </a:r>
            <a:endParaRPr lang="en-US" altLang="zh-CN" sz="2400" b="1" dirty="0">
              <a:solidFill>
                <a:srgbClr val="17347D"/>
              </a:solidFill>
              <a:latin typeface="Arial" panose="020B0604020202020204" pitchFamily="34" charset="0"/>
              <a:cs typeface="Arial" panose="020B0604020202020204" pitchFamily="34" charset="0"/>
            </a:endParaRPr>
          </a:p>
          <a:p>
            <a:pPr marL="742950" lvl="1" indent="-285750">
              <a:lnSpc>
                <a:spcPts val="2700"/>
              </a:lnSpc>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a:p>
            <a:pPr marL="285750" indent="-285750">
              <a:lnSpc>
                <a:spcPct val="120000"/>
              </a:lnSpc>
              <a:buFont typeface="Arial" panose="020B0604020202020204" pitchFamily="34" charset="0"/>
              <a:buChar char="•"/>
            </a:pPr>
            <a:r>
              <a:rPr lang="en-US" altLang="zh-CN" sz="2800" b="1" i="1" dirty="0">
                <a:solidFill>
                  <a:srgbClr val="17347D"/>
                </a:solidFill>
                <a:latin typeface="Arial" panose="020B0604020202020204" pitchFamily="34" charset="0"/>
                <a:cs typeface="Arial" panose="020B0604020202020204" pitchFamily="34" charset="0"/>
              </a:rPr>
              <a:t>12.65 TOPS/W</a:t>
            </a:r>
            <a:r>
              <a:rPr lang="en-US" altLang="zh-CN" sz="2800" b="1" dirty="0">
                <a:solidFill>
                  <a:srgbClr val="17347D"/>
                </a:solidFill>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energy efficiency with up to </a:t>
            </a:r>
            <a:r>
              <a:rPr lang="en-US" altLang="zh-CN" sz="3200" b="1" i="1" dirty="0">
                <a:solidFill>
                  <a:srgbClr val="17347D"/>
                </a:solidFill>
                <a:latin typeface="Arial" panose="020B0604020202020204" pitchFamily="34" charset="0"/>
                <a:cs typeface="Arial" panose="020B0604020202020204" pitchFamily="34" charset="0"/>
              </a:rPr>
              <a:t>66.6</a:t>
            </a:r>
            <a:r>
              <a:rPr lang="en-US" altLang="zh-CN" sz="3200" b="1" dirty="0">
                <a:solidFill>
                  <a:srgbClr val="17347D"/>
                </a:solidFill>
                <a:latin typeface="Arial" panose="020B0604020202020204" pitchFamily="34" charset="0"/>
                <a:cs typeface="Arial" panose="020B0604020202020204" pitchFamily="34" charset="0"/>
              </a:rPr>
              <a:t>×</a:t>
            </a:r>
            <a:r>
              <a:rPr lang="en-US" altLang="zh-CN" sz="2400" dirty="0">
                <a:latin typeface="Arial" panose="020B0604020202020204" pitchFamily="34" charset="0"/>
                <a:cs typeface="Arial" panose="020B0604020202020204" pitchFamily="34" charset="0"/>
              </a:rPr>
              <a:t> energy efficiency improvement and </a:t>
            </a:r>
            <a:r>
              <a:rPr lang="en-US" altLang="zh-CN" sz="3200" b="1" i="1" dirty="0">
                <a:solidFill>
                  <a:srgbClr val="17347D"/>
                </a:solidFill>
                <a:latin typeface="Arial" panose="020B0604020202020204" pitchFamily="34" charset="0"/>
                <a:cs typeface="Arial" panose="020B0604020202020204" pitchFamily="34" charset="0"/>
              </a:rPr>
              <a:t>98.6%</a:t>
            </a:r>
            <a:r>
              <a:rPr lang="en-US" altLang="zh-CN" sz="2400" dirty="0">
                <a:latin typeface="Arial" panose="020B0604020202020204" pitchFamily="34" charset="0"/>
                <a:cs typeface="Arial" panose="020B0604020202020204" pitchFamily="34" charset="0"/>
              </a:rPr>
              <a:t> energy consumption reduction, compared with SOTA</a:t>
            </a:r>
            <a:endParaRPr lang="zh-CN" altLang="en-US" sz="2400" dirty="0">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0" y="8617"/>
            <a:ext cx="12192000" cy="818478"/>
          </a:xfrm>
        </p:spPr>
        <p:txBody>
          <a:bodyPr/>
          <a:lstStyle/>
          <a:p>
            <a:r>
              <a:rPr lang="en-US" altLang="zh-CN" sz="4400" dirty="0">
                <a:effectLst/>
              </a:rPr>
              <a:t>Conclusions</a:t>
            </a:r>
          </a:p>
        </p:txBody>
      </p:sp>
      <p:sp>
        <p:nvSpPr>
          <p:cNvPr id="6" name="文本框 5">
            <a:extLst>
              <a:ext uri="{FF2B5EF4-FFF2-40B4-BE49-F238E27FC236}">
                <a16:creationId xmlns:a16="http://schemas.microsoft.com/office/drawing/2014/main" id="{35032F0C-8078-4979-ABDE-A89848151258}"/>
              </a:ext>
            </a:extLst>
          </p:cNvPr>
          <p:cNvSpPr txBox="1"/>
          <p:nvPr/>
        </p:nvSpPr>
        <p:spPr>
          <a:xfrm>
            <a:off x="103094" y="891652"/>
            <a:ext cx="11213486"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An Energy-Efficient 3D Point Cloud Neural Network Accelerator</a:t>
            </a:r>
            <a:endParaRPr lang="zh-CN" alt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0005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5735960" y="-74511"/>
            <a:ext cx="6822250" cy="1268760"/>
          </a:xfrm>
        </p:spPr>
        <p:txBody>
          <a:bodyPr>
            <a:normAutofit fontScale="90000"/>
          </a:bodyPr>
          <a:lstStyle/>
          <a:p>
            <a:pPr>
              <a:lnSpc>
                <a:spcPct val="150000"/>
              </a:lnSpc>
            </a:pPr>
            <a:r>
              <a:rPr lang="en-US" sz="7200" b="1" i="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Thank you!</a:t>
            </a:r>
          </a:p>
        </p:txBody>
      </p:sp>
      <p:sp>
        <p:nvSpPr>
          <p:cNvPr id="6" name="TextBox 5"/>
          <p:cNvSpPr txBox="1"/>
          <p:nvPr/>
        </p:nvSpPr>
        <p:spPr>
          <a:xfrm>
            <a:off x="65330" y="1403775"/>
            <a:ext cx="7290810" cy="4663905"/>
          </a:xfrm>
          <a:prstGeom prst="rect">
            <a:avLst/>
          </a:prstGeom>
          <a:noFill/>
        </p:spPr>
        <p:txBody>
          <a:bodyPr wrap="square" rtlCol="0">
            <a:spAutoFit/>
          </a:bodyPr>
          <a:lstStyle/>
          <a:p>
            <a:pPr>
              <a:spcBef>
                <a:spcPts val="600"/>
              </a:spcBef>
              <a:spcAft>
                <a:spcPts val="600"/>
              </a:spcAft>
            </a:pPr>
            <a:r>
              <a:rPr lang="en-US" sz="2800" b="1" i="1" dirty="0">
                <a:solidFill>
                  <a:schemeClr val="accent2"/>
                </a:solidFill>
                <a:latin typeface="Arial" panose="020B0604020202020204" pitchFamily="34" charset="0"/>
                <a:cs typeface="Arial" panose="020B0604020202020204" pitchFamily="34" charset="0"/>
              </a:rPr>
              <a:t>Mr. Changchun Zhou</a:t>
            </a:r>
          </a:p>
          <a:p>
            <a:pPr marL="0" marR="0" lvl="0" indent="0" algn="l" defTabSz="914400" rtl="0" eaLnBrk="1" fontAlgn="auto" latinLnBrk="0" hangingPunct="1">
              <a:lnSpc>
                <a:spcPct val="100000"/>
              </a:lnSpc>
              <a:spcBef>
                <a:spcPts val="600"/>
              </a:spcBef>
              <a:spcAft>
                <a:spcPts val="600"/>
              </a:spcAft>
              <a:buClrTx/>
              <a:buSzTx/>
              <a:buFontTx/>
              <a:buNone/>
              <a:tabLst/>
              <a:defRPr/>
            </a:pPr>
            <a:endParaRPr kumimoji="0" lang="en-US" altLang="zh-CN" sz="2200" b="1" i="1" u="none" strike="noStrike" kern="1200" cap="none" spc="0" normalizeH="0" baseline="0" noProof="0" dirty="0">
              <a:ln>
                <a:noFill/>
              </a:ln>
              <a:solidFill>
                <a:srgbClr val="C0504D"/>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40000"/>
              </a:lnSpc>
              <a:spcBef>
                <a:spcPts val="600"/>
              </a:spcBef>
              <a:spcAft>
                <a:spcPts val="600"/>
              </a:spcAft>
              <a:buClrTx/>
              <a:buSzTx/>
              <a:buFontTx/>
              <a:buNone/>
              <a:tabLst/>
              <a:defRPr/>
            </a:pPr>
            <a:r>
              <a:rPr kumimoji="0" lang="en-US" altLang="zh-CN" sz="2200" b="1" i="1" u="none" strike="noStrike" kern="1200" cap="none" spc="0" normalizeH="0" baseline="0" noProof="0" dirty="0">
                <a:ln>
                  <a:noFill/>
                </a:ln>
                <a:solidFill>
                  <a:srgbClr val="C0504D"/>
                </a:solidFill>
                <a:effectLst/>
                <a:uLnTx/>
                <a:uFillTx/>
                <a:latin typeface="Arial" panose="020B0604020202020204" pitchFamily="34" charset="0"/>
                <a:cs typeface="Arial" panose="020B0604020202020204" pitchFamily="34" charset="0"/>
              </a:rPr>
              <a:t>Ph. D. Candidate</a:t>
            </a:r>
          </a:p>
          <a:p>
            <a:pPr>
              <a:lnSpc>
                <a:spcPct val="140000"/>
              </a:lnSpc>
            </a:pPr>
            <a:r>
              <a:rPr lang="en-US" sz="2200" b="1" i="1" dirty="0">
                <a:solidFill>
                  <a:schemeClr val="accent2"/>
                </a:solidFill>
                <a:latin typeface="Arial" panose="020B0604020202020204" pitchFamily="34" charset="0"/>
                <a:cs typeface="Arial" panose="020B0604020202020204" pitchFamily="34" charset="0"/>
              </a:rPr>
              <a:t>zhouchch@pku.edu.cn</a:t>
            </a:r>
          </a:p>
          <a:p>
            <a:pPr>
              <a:lnSpc>
                <a:spcPct val="140000"/>
              </a:lnSpc>
            </a:pPr>
            <a:r>
              <a:rPr lang="en-US" sz="2200" b="1" i="1" dirty="0">
                <a:solidFill>
                  <a:schemeClr val="accent2"/>
                </a:solidFill>
                <a:latin typeface="Arial" panose="020B0604020202020204" pitchFamily="34" charset="0"/>
                <a:cs typeface="Arial" panose="020B0604020202020204" pitchFamily="34" charset="0"/>
              </a:rPr>
              <a:t>Supervisor: Prof. </a:t>
            </a:r>
            <a:r>
              <a:rPr lang="en-US" sz="2200" b="1" i="1" dirty="0" err="1">
                <a:solidFill>
                  <a:schemeClr val="accent2"/>
                </a:solidFill>
                <a:latin typeface="Arial" panose="020B0604020202020204" pitchFamily="34" charset="0"/>
                <a:cs typeface="Arial" panose="020B0604020202020204" pitchFamily="34" charset="0"/>
              </a:rPr>
              <a:t>Hailong</a:t>
            </a:r>
            <a:r>
              <a:rPr lang="en-US" sz="2200" b="1" i="1" dirty="0">
                <a:solidFill>
                  <a:schemeClr val="accent2"/>
                </a:solidFill>
                <a:latin typeface="Arial" panose="020B0604020202020204" pitchFamily="34" charset="0"/>
                <a:cs typeface="Arial" panose="020B0604020202020204" pitchFamily="34" charset="0"/>
              </a:rPr>
              <a:t> Jiao</a:t>
            </a:r>
          </a:p>
          <a:p>
            <a:pPr>
              <a:lnSpc>
                <a:spcPct val="140000"/>
              </a:lnSpc>
              <a:spcBef>
                <a:spcPts val="300"/>
              </a:spcBef>
            </a:pPr>
            <a:endParaRPr lang="en-US" sz="2200" b="1" dirty="0">
              <a:solidFill>
                <a:schemeClr val="accent2"/>
              </a:solidFill>
              <a:latin typeface="Arial" panose="020B0604020202020204" pitchFamily="34" charset="0"/>
              <a:cs typeface="Arial" panose="020B0604020202020204" pitchFamily="34" charset="0"/>
            </a:endParaRPr>
          </a:p>
          <a:p>
            <a:pPr>
              <a:lnSpc>
                <a:spcPct val="140000"/>
              </a:lnSpc>
              <a:spcBef>
                <a:spcPts val="300"/>
              </a:spcBef>
            </a:pPr>
            <a:r>
              <a:rPr lang="en-US" sz="2200" b="1" dirty="0">
                <a:solidFill>
                  <a:schemeClr val="accent2"/>
                </a:solidFill>
                <a:latin typeface="Arial" panose="020B0604020202020204" pitchFamily="34" charset="0"/>
                <a:cs typeface="Arial" panose="020B0604020202020204" pitchFamily="34" charset="0"/>
              </a:rPr>
              <a:t>School of Electronic and Computer Engineering</a:t>
            </a:r>
          </a:p>
          <a:p>
            <a:pPr>
              <a:lnSpc>
                <a:spcPct val="140000"/>
              </a:lnSpc>
              <a:spcBef>
                <a:spcPts val="300"/>
              </a:spcBef>
            </a:pPr>
            <a:r>
              <a:rPr lang="en-US" altLang="zh-CN" sz="2200" b="1" dirty="0">
                <a:solidFill>
                  <a:schemeClr val="accent2"/>
                </a:solidFill>
                <a:latin typeface="Arial" panose="020B0604020202020204" pitchFamily="34" charset="0"/>
                <a:cs typeface="Arial" panose="020B0604020202020204" pitchFamily="34" charset="0"/>
              </a:rPr>
              <a:t>Shenzhen Graduate School, Peking University</a:t>
            </a:r>
            <a:endParaRPr lang="en-US" sz="2200" b="1" dirty="0">
              <a:solidFill>
                <a:schemeClr val="accent2"/>
              </a:solidFill>
              <a:latin typeface="Arial" panose="020B0604020202020204" pitchFamily="34" charset="0"/>
              <a:cs typeface="Arial" panose="020B0604020202020204" pitchFamily="34" charset="0"/>
            </a:endParaRPr>
          </a:p>
          <a:p>
            <a:pPr>
              <a:lnSpc>
                <a:spcPct val="140000"/>
              </a:lnSpc>
              <a:spcBef>
                <a:spcPts val="300"/>
              </a:spcBef>
            </a:pPr>
            <a:r>
              <a:rPr lang="en-US" sz="2200" b="1" dirty="0">
                <a:solidFill>
                  <a:schemeClr val="accent2"/>
                </a:solidFill>
                <a:latin typeface="Arial" panose="020B0604020202020204" pitchFamily="34" charset="0"/>
                <a:cs typeface="Arial" panose="020B0604020202020204" pitchFamily="34" charset="0"/>
              </a:rPr>
              <a:t>Shenzhen, China</a:t>
            </a:r>
          </a:p>
        </p:txBody>
      </p:sp>
    </p:spTree>
    <p:extLst>
      <p:ext uri="{BB962C8B-B14F-4D97-AF65-F5344CB8AC3E}">
        <p14:creationId xmlns:p14="http://schemas.microsoft.com/office/powerpoint/2010/main" val="42748864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990"/>
            <a:ext cx="12061149" cy="799077"/>
          </a:xfrm>
        </p:spPr>
        <p:txBody>
          <a:bodyPr/>
          <a:lstStyle/>
          <a:p>
            <a:pPr algn="ctr"/>
            <a:r>
              <a:rPr lang="en-US" altLang="zh-CN" sz="4400" dirty="0"/>
              <a:t>Point Cloud Neural Networks (PNNs) </a:t>
            </a:r>
            <a:endParaRPr lang="en-US" sz="4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dirty="0"/>
          </a:p>
        </p:txBody>
      </p:sp>
      <p:sp>
        <p:nvSpPr>
          <p:cNvPr id="36" name="文本框 35">
            <a:extLst>
              <a:ext uri="{FF2B5EF4-FFF2-40B4-BE49-F238E27FC236}">
                <a16:creationId xmlns:a16="http://schemas.microsoft.com/office/drawing/2014/main" id="{B3B9C439-2855-0A20-D7BD-37560169451B}"/>
              </a:ext>
            </a:extLst>
          </p:cNvPr>
          <p:cNvSpPr txBox="1"/>
          <p:nvPr/>
        </p:nvSpPr>
        <p:spPr>
          <a:xfrm>
            <a:off x="823758" y="749202"/>
            <a:ext cx="4566097" cy="577850"/>
          </a:xfrm>
          <a:prstGeom prst="rect">
            <a:avLst/>
          </a:prstGeom>
          <a:noFill/>
        </p:spPr>
        <p:txBody>
          <a:bodyPr wrap="square" anchor="ctr">
            <a:spAutoFit/>
          </a:bodyPr>
          <a:lstStyle/>
          <a:p>
            <a:pPr algn="ctr">
              <a:lnSpc>
                <a:spcPct val="150000"/>
              </a:lnSpc>
            </a:pPr>
            <a:r>
              <a:rPr lang="en-US" altLang="zh-CN" sz="2400" dirty="0">
                <a:latin typeface="Arial" panose="020B0604020202020204" pitchFamily="34" charset="0"/>
                <a:cs typeface="Arial" panose="020B0604020202020204" pitchFamily="34" charset="0"/>
              </a:rPr>
              <a:t>Disorder and rotation-sensitivity</a:t>
            </a:r>
          </a:p>
        </p:txBody>
      </p:sp>
      <p:sp>
        <p:nvSpPr>
          <p:cNvPr id="37" name="文本框 36">
            <a:extLst>
              <a:ext uri="{FF2B5EF4-FFF2-40B4-BE49-F238E27FC236}">
                <a16:creationId xmlns:a16="http://schemas.microsoft.com/office/drawing/2014/main" id="{1539F408-7586-58C0-701B-9C4D3F255C33}"/>
              </a:ext>
            </a:extLst>
          </p:cNvPr>
          <p:cNvSpPr txBox="1"/>
          <p:nvPr/>
        </p:nvSpPr>
        <p:spPr>
          <a:xfrm>
            <a:off x="-1" y="4924425"/>
            <a:ext cx="12192001" cy="1762021"/>
          </a:xfrm>
          <a:prstGeom prst="rect">
            <a:avLst/>
          </a:prstGeom>
          <a:noFill/>
        </p:spPr>
        <p:txBody>
          <a:bodyPr wrap="square" rtlCol="0">
            <a:spAutoFit/>
          </a:bodyPr>
          <a:lstStyle/>
          <a:p>
            <a:pPr marL="228600" indent="-228600" algn="just">
              <a:spcBef>
                <a:spcPts val="300"/>
              </a:spcBef>
              <a:buFont typeface="+mj-lt"/>
              <a:buAutoNum type="arabicPeriod" startAt="4"/>
            </a:pPr>
            <a:r>
              <a:rPr lang="en-US" altLang="zh-CN" sz="1600" dirty="0">
                <a:latin typeface="Arial" panose="020B0604020202020204" pitchFamily="34" charset="0"/>
                <a:cs typeface="Arial" panose="020B0604020202020204" pitchFamily="34" charset="0"/>
              </a:rPr>
              <a:t>C. R. Qi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dirty="0" err="1">
                <a:latin typeface="Arial" panose="020B0604020202020204" pitchFamily="34" charset="0"/>
                <a:cs typeface="Arial" panose="020B0604020202020204" pitchFamily="34" charset="0"/>
              </a:rPr>
              <a:t>PointNet</a:t>
            </a:r>
            <a:r>
              <a:rPr lang="en-US" altLang="zh-CN" sz="1600" dirty="0">
                <a:latin typeface="Arial" panose="020B0604020202020204" pitchFamily="34" charset="0"/>
                <a:cs typeface="Arial" panose="020B0604020202020204" pitchFamily="34" charset="0"/>
              </a:rPr>
              <a:t>: Deep learning on point sets for 3D classification and segmentation,” </a:t>
            </a:r>
            <a:r>
              <a:rPr lang="en-US" altLang="zh-CN" sz="1600" i="1" dirty="0">
                <a:latin typeface="Arial" panose="020B0604020202020204" pitchFamily="34" charset="0"/>
                <a:cs typeface="Arial" panose="020B0604020202020204" pitchFamily="34" charset="0"/>
              </a:rPr>
              <a:t>CVPR</a:t>
            </a:r>
            <a:r>
              <a:rPr lang="en-US" altLang="zh-CN" sz="1600" dirty="0">
                <a:latin typeface="Arial" panose="020B0604020202020204" pitchFamily="34" charset="0"/>
                <a:cs typeface="Arial" panose="020B0604020202020204" pitchFamily="34" charset="0"/>
              </a:rPr>
              <a:t>, 2017, pp. 77-85.</a:t>
            </a:r>
          </a:p>
          <a:p>
            <a:pPr marL="228600" indent="-228600" algn="just">
              <a:spcBef>
                <a:spcPts val="300"/>
              </a:spcBef>
              <a:buFont typeface="+mj-lt"/>
              <a:buAutoNum type="arabicPeriod" startAt="4"/>
            </a:pPr>
            <a:r>
              <a:rPr lang="en-US" altLang="zh-CN" sz="1600" dirty="0">
                <a:latin typeface="Arial" panose="020B0604020202020204" pitchFamily="34" charset="0"/>
                <a:cs typeface="Arial" panose="020B0604020202020204" pitchFamily="34" charset="0"/>
              </a:rPr>
              <a:t>C. R. Qi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dirty="0" err="1">
                <a:latin typeface="Arial" panose="020B0604020202020204" pitchFamily="34" charset="0"/>
                <a:cs typeface="Arial" panose="020B0604020202020204" pitchFamily="34" charset="0"/>
              </a:rPr>
              <a:t>PointNet</a:t>
            </a:r>
            <a:r>
              <a:rPr lang="en-US" altLang="zh-CN" sz="1600" dirty="0">
                <a:latin typeface="Arial" panose="020B0604020202020204" pitchFamily="34" charset="0"/>
                <a:cs typeface="Arial" panose="020B0604020202020204" pitchFamily="34" charset="0"/>
              </a:rPr>
              <a:t>++: Deep hierarchical feature learning on point sets in a metric space,“ </a:t>
            </a:r>
            <a:r>
              <a:rPr lang="en-US" altLang="zh-CN" sz="1600" i="1" dirty="0" err="1">
                <a:latin typeface="Arial" panose="020B0604020202020204" pitchFamily="34" charset="0"/>
                <a:cs typeface="Arial" panose="020B0604020202020204" pitchFamily="34" charset="0"/>
              </a:rPr>
              <a:t>NeurIPS</a:t>
            </a:r>
            <a:r>
              <a:rPr lang="en-US" altLang="zh-CN" sz="1600" dirty="0">
                <a:latin typeface="Arial" panose="020B0604020202020204" pitchFamily="34" charset="0"/>
                <a:cs typeface="Arial" panose="020B0604020202020204" pitchFamily="34" charset="0"/>
              </a:rPr>
              <a:t>, 2017, pp. 5105-5114.</a:t>
            </a:r>
          </a:p>
          <a:p>
            <a:pPr marL="228600" indent="-228600" algn="just">
              <a:spcBef>
                <a:spcPts val="300"/>
              </a:spcBef>
              <a:buFont typeface="+mj-lt"/>
              <a:buAutoNum type="arabicPeriod" startAt="4"/>
            </a:pPr>
            <a:r>
              <a:rPr lang="en-US" altLang="zh-CN" sz="1600" dirty="0">
                <a:latin typeface="Arial" panose="020B0604020202020204" pitchFamily="34" charset="0"/>
                <a:cs typeface="Arial" panose="020B0604020202020204" pitchFamily="34" charset="0"/>
              </a:rPr>
              <a:t>Y. Wang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"Dynamic graph CNN for learning on point clouds," </a:t>
            </a:r>
            <a:r>
              <a:rPr lang="en-US" altLang="zh-CN" sz="1600" i="1" dirty="0">
                <a:latin typeface="Arial" panose="020B0604020202020204" pitchFamily="34" charset="0"/>
                <a:cs typeface="Arial" panose="020B0604020202020204" pitchFamily="34" charset="0"/>
              </a:rPr>
              <a:t>ACM Trans. Graph.</a:t>
            </a:r>
            <a:r>
              <a:rPr lang="en-US" altLang="zh-CN" sz="1600" dirty="0">
                <a:latin typeface="Arial" panose="020B0604020202020204" pitchFamily="34" charset="0"/>
                <a:cs typeface="Arial" panose="020B0604020202020204" pitchFamily="34" charset="0"/>
              </a:rPr>
              <a:t>, vol. 38, no. 5, pp. 1-12, 2019.</a:t>
            </a:r>
          </a:p>
          <a:p>
            <a:pPr marL="228600" indent="-228600" algn="just">
              <a:spcBef>
                <a:spcPts val="300"/>
              </a:spcBef>
              <a:buFont typeface="+mj-lt"/>
              <a:buAutoNum type="arabicPeriod" startAt="4"/>
            </a:pPr>
            <a:r>
              <a:rPr lang="en-US" altLang="zh-CN" sz="1600" dirty="0">
                <a:latin typeface="Arial" panose="020B0604020202020204" pitchFamily="34" charset="0"/>
                <a:cs typeface="Arial" panose="020B0604020202020204" pitchFamily="34" charset="0"/>
              </a:rPr>
              <a:t>X. Ma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"Rethinking network design and local geometry in point cloud: A simple residual MLP framework,“ </a:t>
            </a:r>
            <a:r>
              <a:rPr lang="en-US" altLang="zh-CN" sz="1600" i="1" dirty="0">
                <a:latin typeface="Arial" panose="020B0604020202020204" pitchFamily="34" charset="0"/>
                <a:cs typeface="Arial" panose="020B0604020202020204" pitchFamily="34" charset="0"/>
              </a:rPr>
              <a:t>ICLR</a:t>
            </a:r>
            <a:r>
              <a:rPr lang="en-US" altLang="zh-CN" sz="1600" dirty="0">
                <a:latin typeface="Arial" panose="020B0604020202020204" pitchFamily="34" charset="0"/>
                <a:cs typeface="Arial" panose="020B0604020202020204" pitchFamily="34" charset="0"/>
              </a:rPr>
              <a:t>, 2022.</a:t>
            </a:r>
          </a:p>
          <a:p>
            <a:pPr marL="228600" indent="-228600" algn="just">
              <a:spcBef>
                <a:spcPts val="300"/>
              </a:spcBef>
              <a:buFont typeface="+mj-lt"/>
              <a:buAutoNum type="arabicPeriod" startAt="4"/>
            </a:pPr>
            <a:r>
              <a:rPr lang="en-US" altLang="zh-CN" sz="1600" dirty="0">
                <a:latin typeface="Arial" panose="020B0604020202020204" pitchFamily="34" charset="0"/>
                <a:cs typeface="Arial" panose="020B0604020202020204" pitchFamily="34" charset="0"/>
              </a:rPr>
              <a:t>Y. Li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dirty="0" err="1">
                <a:latin typeface="Arial" panose="020B0604020202020204" pitchFamily="34" charset="0"/>
                <a:cs typeface="Arial" panose="020B0604020202020204" pitchFamily="34" charset="0"/>
              </a:rPr>
              <a:t>Pointcnn</a:t>
            </a:r>
            <a:r>
              <a:rPr lang="en-US" altLang="zh-CN" sz="1600" dirty="0">
                <a:latin typeface="Arial" panose="020B0604020202020204" pitchFamily="34" charset="0"/>
                <a:cs typeface="Arial" panose="020B0604020202020204" pitchFamily="34" charset="0"/>
              </a:rPr>
              <a:t>: Convolution on X-transformed points“, </a:t>
            </a:r>
            <a:r>
              <a:rPr lang="en-US" altLang="zh-CN" sz="1600" i="1" dirty="0" err="1">
                <a:latin typeface="Arial" panose="020B0604020202020204" pitchFamily="34" charset="0"/>
                <a:cs typeface="Arial" panose="020B0604020202020204" pitchFamily="34" charset="0"/>
              </a:rPr>
              <a:t>NeurIPS</a:t>
            </a:r>
            <a:r>
              <a:rPr lang="en-US" altLang="zh-CN" sz="1600" dirty="0">
                <a:latin typeface="Arial" panose="020B0604020202020204" pitchFamily="34" charset="0"/>
                <a:cs typeface="Arial" panose="020B0604020202020204" pitchFamily="34" charset="0"/>
              </a:rPr>
              <a:t>, 2018.</a:t>
            </a:r>
          </a:p>
          <a:p>
            <a:pPr marL="228600" indent="-228600" algn="just">
              <a:spcBef>
                <a:spcPts val="300"/>
              </a:spcBef>
              <a:buFont typeface="+mj-lt"/>
              <a:buAutoNum type="arabicPeriod" startAt="4"/>
            </a:pPr>
            <a:r>
              <a:rPr lang="en-US" altLang="zh-CN" sz="1600" dirty="0">
                <a:solidFill>
                  <a:srgbClr val="17347D"/>
                </a:solidFill>
                <a:latin typeface="Arial" panose="020B0604020202020204" pitchFamily="34" charset="0"/>
                <a:cs typeface="Arial" panose="020B0604020202020204" pitchFamily="34" charset="0"/>
              </a:rPr>
              <a:t>G. Qian </a:t>
            </a:r>
            <a:r>
              <a:rPr lang="en-US" altLang="zh-CN" sz="1600" i="1" dirty="0">
                <a:solidFill>
                  <a:srgbClr val="17347D"/>
                </a:solidFill>
                <a:latin typeface="Arial" panose="020B0604020202020204" pitchFamily="34" charset="0"/>
                <a:cs typeface="Arial" panose="020B0604020202020204" pitchFamily="34" charset="0"/>
              </a:rPr>
              <a:t>et al.</a:t>
            </a:r>
            <a:r>
              <a:rPr lang="en-US" altLang="zh-CN" sz="1600" dirty="0">
                <a:solidFill>
                  <a:srgbClr val="17347D"/>
                </a:solidFill>
                <a:latin typeface="Arial" panose="020B0604020202020204" pitchFamily="34" charset="0"/>
                <a:cs typeface="Arial" panose="020B0604020202020204" pitchFamily="34" charset="0"/>
              </a:rPr>
              <a:t>, "</a:t>
            </a:r>
            <a:r>
              <a:rPr lang="en-US" altLang="zh-CN" sz="1600" dirty="0" err="1">
                <a:solidFill>
                  <a:srgbClr val="17347D"/>
                </a:solidFill>
                <a:latin typeface="Arial" panose="020B0604020202020204" pitchFamily="34" charset="0"/>
                <a:cs typeface="Arial" panose="020B0604020202020204" pitchFamily="34" charset="0"/>
              </a:rPr>
              <a:t>PointNeXt</a:t>
            </a:r>
            <a:r>
              <a:rPr lang="en-US" altLang="zh-CN" sz="1600" dirty="0">
                <a:solidFill>
                  <a:srgbClr val="17347D"/>
                </a:solidFill>
                <a:latin typeface="Arial" panose="020B0604020202020204" pitchFamily="34" charset="0"/>
                <a:cs typeface="Arial" panose="020B0604020202020204" pitchFamily="34" charset="0"/>
              </a:rPr>
              <a:t>: Revisiting </a:t>
            </a:r>
            <a:r>
              <a:rPr lang="en-US" altLang="zh-CN" sz="1600" dirty="0" err="1">
                <a:solidFill>
                  <a:srgbClr val="17347D"/>
                </a:solidFill>
                <a:latin typeface="Arial" panose="020B0604020202020204" pitchFamily="34" charset="0"/>
                <a:cs typeface="Arial" panose="020B0604020202020204" pitchFamily="34" charset="0"/>
              </a:rPr>
              <a:t>PointNet</a:t>
            </a:r>
            <a:r>
              <a:rPr lang="en-US" altLang="zh-CN" sz="1600" dirty="0">
                <a:solidFill>
                  <a:srgbClr val="17347D"/>
                </a:solidFill>
                <a:latin typeface="Arial" panose="020B0604020202020204" pitchFamily="34" charset="0"/>
                <a:cs typeface="Arial" panose="020B0604020202020204" pitchFamily="34" charset="0"/>
              </a:rPr>
              <a:t>++ with improved training and scaling strategies," </a:t>
            </a:r>
            <a:r>
              <a:rPr lang="en-US" altLang="zh-CN" sz="1600" i="1" dirty="0" err="1">
                <a:solidFill>
                  <a:srgbClr val="17347D"/>
                </a:solidFill>
                <a:latin typeface="Arial" panose="020B0604020202020204" pitchFamily="34" charset="0"/>
                <a:cs typeface="Arial" panose="020B0604020202020204" pitchFamily="34" charset="0"/>
              </a:rPr>
              <a:t>NeurIPS</a:t>
            </a:r>
            <a:r>
              <a:rPr lang="en-US" altLang="zh-CN" sz="1600" dirty="0">
                <a:solidFill>
                  <a:srgbClr val="17347D"/>
                </a:solidFill>
                <a:latin typeface="Arial" panose="020B0604020202020204" pitchFamily="34" charset="0"/>
                <a:cs typeface="Arial" panose="020B0604020202020204" pitchFamily="34" charset="0"/>
              </a:rPr>
              <a:t>, 2022, pp. 23192-23204.</a:t>
            </a:r>
          </a:p>
        </p:txBody>
      </p:sp>
      <p:pic>
        <p:nvPicPr>
          <p:cNvPr id="6" name="图片 5">
            <a:extLst>
              <a:ext uri="{FF2B5EF4-FFF2-40B4-BE49-F238E27FC236}">
                <a16:creationId xmlns:a16="http://schemas.microsoft.com/office/drawing/2014/main" id="{A4AD2132-A950-4696-4877-805D1F6062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01" b="1701"/>
          <a:stretch/>
        </p:blipFill>
        <p:spPr>
          <a:xfrm>
            <a:off x="298255" y="2682922"/>
            <a:ext cx="5587207" cy="2215730"/>
          </a:xfrm>
          <a:prstGeom prst="rect">
            <a:avLst/>
          </a:prstGeom>
        </p:spPr>
      </p:pic>
      <p:pic>
        <p:nvPicPr>
          <p:cNvPr id="8" name="图片 7" descr="PointNet++">
            <a:extLst>
              <a:ext uri="{FF2B5EF4-FFF2-40B4-BE49-F238E27FC236}">
                <a16:creationId xmlns:a16="http://schemas.microsoft.com/office/drawing/2014/main" id="{C08F070D-5324-0794-5B2B-EB7CA5F30E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9488" r="60874" b="-1"/>
          <a:stretch/>
        </p:blipFill>
        <p:spPr bwMode="auto">
          <a:xfrm>
            <a:off x="9262728" y="1017424"/>
            <a:ext cx="2526267" cy="1727402"/>
          </a:xfrm>
          <a:prstGeom prst="rect">
            <a:avLst/>
          </a:prstGeom>
          <a:noFill/>
          <a:ln>
            <a:noFill/>
          </a:ln>
        </p:spPr>
      </p:pic>
      <p:sp>
        <p:nvSpPr>
          <p:cNvPr id="15" name="文本框 14">
            <a:extLst>
              <a:ext uri="{FF2B5EF4-FFF2-40B4-BE49-F238E27FC236}">
                <a16:creationId xmlns:a16="http://schemas.microsoft.com/office/drawing/2014/main" id="{EAD2F404-6333-B39E-EDF2-9B9E2BC59B39}"/>
              </a:ext>
            </a:extLst>
          </p:cNvPr>
          <p:cNvSpPr txBox="1"/>
          <p:nvPr/>
        </p:nvSpPr>
        <p:spPr>
          <a:xfrm>
            <a:off x="6932752" y="2727613"/>
            <a:ext cx="1457014" cy="461665"/>
          </a:xfrm>
          <a:prstGeom prst="rect">
            <a:avLst/>
          </a:prstGeom>
          <a:noFill/>
        </p:spPr>
        <p:txBody>
          <a:bodyPr wrap="square">
            <a:spAutoFit/>
          </a:bodyPr>
          <a:lstStyle/>
          <a:p>
            <a:pPr algn="ctr"/>
            <a:r>
              <a:rPr lang="en-US" altLang="zh-CN" sz="2400" dirty="0" err="1">
                <a:latin typeface="Arial" panose="020B0604020202020204" pitchFamily="34" charset="0"/>
                <a:cs typeface="Arial" panose="020B0604020202020204" pitchFamily="34" charset="0"/>
              </a:rPr>
              <a:t>PointNet</a:t>
            </a:r>
            <a:endParaRPr lang="zh-CN" altLang="en-US" sz="2400" dirty="0"/>
          </a:p>
        </p:txBody>
      </p:sp>
      <p:sp>
        <p:nvSpPr>
          <p:cNvPr id="16" name="文本框 15">
            <a:extLst>
              <a:ext uri="{FF2B5EF4-FFF2-40B4-BE49-F238E27FC236}">
                <a16:creationId xmlns:a16="http://schemas.microsoft.com/office/drawing/2014/main" id="{0A2F3F7F-D319-E9A9-1839-06C7EB49EAAB}"/>
              </a:ext>
            </a:extLst>
          </p:cNvPr>
          <p:cNvSpPr txBox="1"/>
          <p:nvPr/>
        </p:nvSpPr>
        <p:spPr>
          <a:xfrm>
            <a:off x="9500178" y="2727613"/>
            <a:ext cx="2077825" cy="461665"/>
          </a:xfrm>
          <a:prstGeom prst="rect">
            <a:avLst/>
          </a:prstGeom>
          <a:noFill/>
        </p:spPr>
        <p:txBody>
          <a:bodyPr wrap="square">
            <a:spAutoFit/>
          </a:bodyPr>
          <a:lstStyle/>
          <a:p>
            <a:pPr algn="ctr"/>
            <a:r>
              <a:rPr lang="en-US" altLang="zh-CN" sz="2400" dirty="0" err="1">
                <a:latin typeface="Arial" panose="020B0604020202020204" pitchFamily="34" charset="0"/>
                <a:cs typeface="Arial" panose="020B0604020202020204" pitchFamily="34" charset="0"/>
              </a:rPr>
              <a:t>PointNet</a:t>
            </a:r>
            <a:r>
              <a:rPr lang="en-US" altLang="zh-CN" sz="2400" dirty="0">
                <a:latin typeface="Arial" panose="020B0604020202020204" pitchFamily="34" charset="0"/>
                <a:cs typeface="Arial" panose="020B0604020202020204" pitchFamily="34" charset="0"/>
              </a:rPr>
              <a:t>++</a:t>
            </a:r>
            <a:endParaRPr lang="zh-CN" altLang="en-US" sz="2400" dirty="0"/>
          </a:p>
        </p:txBody>
      </p:sp>
      <p:sp>
        <p:nvSpPr>
          <p:cNvPr id="17" name="文本框 16">
            <a:extLst>
              <a:ext uri="{FF2B5EF4-FFF2-40B4-BE49-F238E27FC236}">
                <a16:creationId xmlns:a16="http://schemas.microsoft.com/office/drawing/2014/main" id="{5C950783-0AB4-FD0C-3032-22E4BB1D0D1F}"/>
              </a:ext>
            </a:extLst>
          </p:cNvPr>
          <p:cNvSpPr txBox="1"/>
          <p:nvPr/>
        </p:nvSpPr>
        <p:spPr>
          <a:xfrm>
            <a:off x="9704704" y="4321420"/>
            <a:ext cx="1802324" cy="461665"/>
          </a:xfrm>
          <a:prstGeom prst="rect">
            <a:avLst/>
          </a:prstGeom>
          <a:noFill/>
        </p:spPr>
        <p:txBody>
          <a:bodyPr wrap="square">
            <a:spAutoFit/>
          </a:bodyPr>
          <a:lstStyle/>
          <a:p>
            <a:pPr algn="ctr"/>
            <a:r>
              <a:rPr lang="en-US" altLang="zh-CN" sz="2400" dirty="0" err="1">
                <a:latin typeface="Arial" panose="020B0604020202020204" pitchFamily="34" charset="0"/>
                <a:cs typeface="Arial" panose="020B0604020202020204" pitchFamily="34" charset="0"/>
              </a:rPr>
              <a:t>PointMLP</a:t>
            </a:r>
            <a:endParaRPr lang="zh-CN" altLang="en-US" sz="2400" dirty="0"/>
          </a:p>
        </p:txBody>
      </p:sp>
      <p:sp>
        <p:nvSpPr>
          <p:cNvPr id="18" name="文本框 17">
            <a:extLst>
              <a:ext uri="{FF2B5EF4-FFF2-40B4-BE49-F238E27FC236}">
                <a16:creationId xmlns:a16="http://schemas.microsoft.com/office/drawing/2014/main" id="{4F1616E8-8D84-0FE4-5EE3-5FF28D796D3A}"/>
              </a:ext>
            </a:extLst>
          </p:cNvPr>
          <p:cNvSpPr txBox="1"/>
          <p:nvPr/>
        </p:nvSpPr>
        <p:spPr>
          <a:xfrm>
            <a:off x="6680770" y="4321420"/>
            <a:ext cx="1960978" cy="461665"/>
          </a:xfrm>
          <a:prstGeom prst="rect">
            <a:avLst/>
          </a:prstGeom>
          <a:noFill/>
        </p:spPr>
        <p:txBody>
          <a:bodyPr wrap="square">
            <a:spAutoFit/>
          </a:bodyPr>
          <a:lstStyle/>
          <a:p>
            <a:pPr algn="ctr"/>
            <a:r>
              <a:rPr lang="en-US" altLang="zh-CN" sz="2400" dirty="0" err="1">
                <a:latin typeface="Arial" panose="020B0604020202020204" pitchFamily="34" charset="0"/>
                <a:cs typeface="Arial" panose="020B0604020202020204" pitchFamily="34" charset="0"/>
              </a:rPr>
              <a:t>PointNeXt</a:t>
            </a:r>
            <a:endParaRPr lang="zh-CN" altLang="en-US" sz="2400" dirty="0"/>
          </a:p>
        </p:txBody>
      </p:sp>
      <p:sp>
        <p:nvSpPr>
          <p:cNvPr id="19" name="箭头: 右 18">
            <a:extLst>
              <a:ext uri="{FF2B5EF4-FFF2-40B4-BE49-F238E27FC236}">
                <a16:creationId xmlns:a16="http://schemas.microsoft.com/office/drawing/2014/main" id="{7103F929-F975-66B9-17D1-25EBB80E8CEA}"/>
              </a:ext>
            </a:extLst>
          </p:cNvPr>
          <p:cNvSpPr/>
          <p:nvPr/>
        </p:nvSpPr>
        <p:spPr>
          <a:xfrm>
            <a:off x="8956544" y="1825781"/>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20" name="箭头: 右 19">
            <a:extLst>
              <a:ext uri="{FF2B5EF4-FFF2-40B4-BE49-F238E27FC236}">
                <a16:creationId xmlns:a16="http://schemas.microsoft.com/office/drawing/2014/main" id="{62E8D7DF-1D3F-D652-CA0F-741DC7E2410F}"/>
              </a:ext>
            </a:extLst>
          </p:cNvPr>
          <p:cNvSpPr/>
          <p:nvPr/>
        </p:nvSpPr>
        <p:spPr>
          <a:xfrm rot="5400000">
            <a:off x="11397027" y="2826974"/>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21" name="箭头: 右 20">
            <a:extLst>
              <a:ext uri="{FF2B5EF4-FFF2-40B4-BE49-F238E27FC236}">
                <a16:creationId xmlns:a16="http://schemas.microsoft.com/office/drawing/2014/main" id="{38E10D03-9C49-F03A-EF91-92065CA4E0F6}"/>
              </a:ext>
            </a:extLst>
          </p:cNvPr>
          <p:cNvSpPr/>
          <p:nvPr/>
        </p:nvSpPr>
        <p:spPr>
          <a:xfrm rot="10800000">
            <a:off x="9090674" y="3576561"/>
            <a:ext cx="220000" cy="262139"/>
          </a:xfrm>
          <a:prstGeom prst="rightArrow">
            <a:avLst/>
          </a:prstGeom>
          <a:solidFill>
            <a:srgbClr val="17347D"/>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F815457A-50F6-DFA3-746E-450F755C080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373555" y="928749"/>
            <a:ext cx="2491301" cy="1796275"/>
          </a:xfrm>
          <a:prstGeom prst="rect">
            <a:avLst/>
          </a:prstGeom>
        </p:spPr>
      </p:pic>
      <p:pic>
        <p:nvPicPr>
          <p:cNvPr id="41" name="图片 40">
            <a:extLst>
              <a:ext uri="{FF2B5EF4-FFF2-40B4-BE49-F238E27FC236}">
                <a16:creationId xmlns:a16="http://schemas.microsoft.com/office/drawing/2014/main" id="{1747638A-B2CD-305C-7F15-508D11676AC1}"/>
              </a:ext>
            </a:extLst>
          </p:cNvPr>
          <p:cNvPicPr>
            <a:picLocks noChangeAspect="1"/>
          </p:cNvPicPr>
          <p:nvPr/>
        </p:nvPicPr>
        <p:blipFill>
          <a:blip r:embed="rId6"/>
          <a:stretch>
            <a:fillRect/>
          </a:stretch>
        </p:blipFill>
        <p:spPr>
          <a:xfrm>
            <a:off x="6165061" y="3263480"/>
            <a:ext cx="2877667" cy="1109724"/>
          </a:xfrm>
          <a:prstGeom prst="rect">
            <a:avLst/>
          </a:prstGeom>
        </p:spPr>
      </p:pic>
      <p:pic>
        <p:nvPicPr>
          <p:cNvPr id="43" name="图片 42">
            <a:extLst>
              <a:ext uri="{FF2B5EF4-FFF2-40B4-BE49-F238E27FC236}">
                <a16:creationId xmlns:a16="http://schemas.microsoft.com/office/drawing/2014/main" id="{E0505A89-823C-DF51-96F5-9226F8F22D63}"/>
              </a:ext>
            </a:extLst>
          </p:cNvPr>
          <p:cNvPicPr>
            <a:picLocks noChangeAspect="1"/>
          </p:cNvPicPr>
          <p:nvPr/>
        </p:nvPicPr>
        <p:blipFill rotWithShape="1">
          <a:blip r:embed="rId7">
            <a:extLst>
              <a:ext uri="{28A0092B-C50C-407E-A947-70E740481C1C}">
                <a14:useLocalDpi xmlns:a14="http://schemas.microsoft.com/office/drawing/2010/main" val="0"/>
              </a:ext>
            </a:extLst>
          </a:blip>
          <a:srcRect t="1916" r="-359" b="2410"/>
          <a:stretch/>
        </p:blipFill>
        <p:spPr>
          <a:xfrm>
            <a:off x="9376506" y="3200206"/>
            <a:ext cx="2458720" cy="1171960"/>
          </a:xfrm>
          <a:prstGeom prst="rect">
            <a:avLst/>
          </a:prstGeom>
        </p:spPr>
      </p:pic>
      <p:sp>
        <p:nvSpPr>
          <p:cNvPr id="7" name="文本框 6">
            <a:extLst>
              <a:ext uri="{FF2B5EF4-FFF2-40B4-BE49-F238E27FC236}">
                <a16:creationId xmlns:a16="http://schemas.microsoft.com/office/drawing/2014/main" id="{FBED6BD5-FF59-B919-33C2-82C41D3098C0}"/>
              </a:ext>
            </a:extLst>
          </p:cNvPr>
          <p:cNvSpPr txBox="1"/>
          <p:nvPr/>
        </p:nvSpPr>
        <p:spPr>
          <a:xfrm>
            <a:off x="150604" y="2184842"/>
            <a:ext cx="5562198" cy="461665"/>
          </a:xfrm>
          <a:prstGeom prst="rect">
            <a:avLst/>
          </a:prstGeom>
          <a:noFill/>
        </p:spPr>
        <p:txBody>
          <a:bodyPr wrap="square">
            <a:spAutoFit/>
          </a:bodyPr>
          <a:lstStyle/>
          <a:p>
            <a:pPr algn="ctr"/>
            <a:r>
              <a:rPr lang="en-US" altLang="zh-CN" sz="2400" dirty="0" err="1">
                <a:solidFill>
                  <a:srgbClr val="17347D"/>
                </a:solidFill>
                <a:latin typeface="Arial" panose="020B0604020202020204" pitchFamily="34" charset="0"/>
                <a:cs typeface="Arial" panose="020B0604020202020204" pitchFamily="34" charset="0"/>
              </a:rPr>
              <a:t>PointNeXt</a:t>
            </a:r>
            <a:r>
              <a:rPr lang="en-US" altLang="zh-CN" sz="2400" dirty="0">
                <a:solidFill>
                  <a:srgbClr val="17347D"/>
                </a:solidFill>
                <a:latin typeface="Arial" panose="020B0604020202020204" pitchFamily="34" charset="0"/>
                <a:cs typeface="Arial" panose="020B0604020202020204" pitchFamily="34" charset="0"/>
              </a:rPr>
              <a:t> achieves SOTA performance</a:t>
            </a:r>
            <a:endParaRPr lang="zh-CN" altLang="en-US" sz="2400" dirty="0">
              <a:solidFill>
                <a:srgbClr val="17347D"/>
              </a:solidFill>
            </a:endParaRPr>
          </a:p>
        </p:txBody>
      </p:sp>
      <p:sp>
        <p:nvSpPr>
          <p:cNvPr id="9" name="箭头: 右 8">
            <a:extLst>
              <a:ext uri="{FF2B5EF4-FFF2-40B4-BE49-F238E27FC236}">
                <a16:creationId xmlns:a16="http://schemas.microsoft.com/office/drawing/2014/main" id="{0CD1F46C-6F51-AE0C-7D69-D01FE7E28529}"/>
              </a:ext>
            </a:extLst>
          </p:cNvPr>
          <p:cNvSpPr/>
          <p:nvPr/>
        </p:nvSpPr>
        <p:spPr>
          <a:xfrm rot="5400000">
            <a:off x="2996807" y="1304791"/>
            <a:ext cx="220000" cy="262139"/>
          </a:xfrm>
          <a:prstGeom prst="rightArrow">
            <a:avLst/>
          </a:prstGeom>
          <a:solidFill>
            <a:srgbClr val="C0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0" name="笑脸 9">
            <a:extLst>
              <a:ext uri="{FF2B5EF4-FFF2-40B4-BE49-F238E27FC236}">
                <a16:creationId xmlns:a16="http://schemas.microsoft.com/office/drawing/2014/main" id="{1EBF4F03-49E8-CF22-DDE3-B8CF4E72AC95}"/>
              </a:ext>
            </a:extLst>
          </p:cNvPr>
          <p:cNvSpPr/>
          <p:nvPr/>
        </p:nvSpPr>
        <p:spPr>
          <a:xfrm>
            <a:off x="5102297" y="1546153"/>
            <a:ext cx="397682" cy="397682"/>
          </a:xfrm>
          <a:prstGeom prst="smileyFace">
            <a:avLst>
              <a:gd name="adj" fmla="val -4653"/>
            </a:avLst>
          </a:prstGeom>
          <a:noFill/>
          <a:ln w="28575">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40F7BE78-1C2E-C731-35B7-AE1F2B017516}"/>
              </a:ext>
            </a:extLst>
          </p:cNvPr>
          <p:cNvSpPr txBox="1"/>
          <p:nvPr/>
        </p:nvSpPr>
        <p:spPr>
          <a:xfrm>
            <a:off x="1310346" y="1365985"/>
            <a:ext cx="3592920" cy="577850"/>
          </a:xfrm>
          <a:prstGeom prst="rect">
            <a:avLst/>
          </a:prstGeom>
          <a:noFill/>
        </p:spPr>
        <p:txBody>
          <a:bodyPr wrap="square" anchor="ctr">
            <a:spAutoFit/>
          </a:bodyPr>
          <a:lstStyle/>
          <a:p>
            <a:pPr algn="ctr">
              <a:lnSpc>
                <a:spcPct val="150000"/>
              </a:lnSpc>
            </a:pPr>
            <a:r>
              <a:rPr lang="en-US" altLang="zh-CN" sz="2400" dirty="0">
                <a:solidFill>
                  <a:srgbClr val="C00000"/>
                </a:solidFill>
                <a:latin typeface="Arial" panose="020B0604020202020204" pitchFamily="34" charset="0"/>
                <a:cs typeface="Arial" panose="020B0604020202020204" pitchFamily="34" charset="0"/>
              </a:rPr>
              <a:t>Hard to extract features</a:t>
            </a:r>
          </a:p>
        </p:txBody>
      </p:sp>
      <p:sp>
        <p:nvSpPr>
          <p:cNvPr id="12" name="笑脸 11">
            <a:extLst>
              <a:ext uri="{FF2B5EF4-FFF2-40B4-BE49-F238E27FC236}">
                <a16:creationId xmlns:a16="http://schemas.microsoft.com/office/drawing/2014/main" id="{715FD761-9C5D-B81F-F004-B75E83C1A6C2}"/>
              </a:ext>
            </a:extLst>
          </p:cNvPr>
          <p:cNvSpPr/>
          <p:nvPr/>
        </p:nvSpPr>
        <p:spPr>
          <a:xfrm>
            <a:off x="5827608" y="2210971"/>
            <a:ext cx="397682" cy="397682"/>
          </a:xfrm>
          <a:prstGeom prst="smileyFace">
            <a:avLst/>
          </a:prstGeom>
          <a:noFill/>
          <a:ln w="28575">
            <a:solidFill>
              <a:srgbClr val="173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93441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5" grpId="0"/>
      <p:bldP spid="16" grpId="0"/>
      <p:bldP spid="17" grpId="0"/>
      <p:bldP spid="18" grpId="0"/>
      <p:bldP spid="19" grpId="0" animBg="1"/>
      <p:bldP spid="20" grpId="0" animBg="1"/>
      <p:bldP spid="21" grpId="0" animBg="1"/>
      <p:bldP spid="7"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796478"/>
          </a:xfrm>
        </p:spPr>
        <p:txBody>
          <a:bodyPr/>
          <a:lstStyle/>
          <a:p>
            <a:pPr algn="ctr"/>
            <a:r>
              <a:rPr lang="en-US" altLang="zh-CN" sz="4400" dirty="0"/>
              <a:t>Backbone of PNNs</a:t>
            </a:r>
            <a:endParaRPr lang="en-US" sz="4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dirty="0"/>
          </a:p>
        </p:txBody>
      </p:sp>
      <p:pic>
        <p:nvPicPr>
          <p:cNvPr id="14" name="图片 13">
            <a:extLst>
              <a:ext uri="{FF2B5EF4-FFF2-40B4-BE49-F238E27FC236}">
                <a16:creationId xmlns:a16="http://schemas.microsoft.com/office/drawing/2014/main" id="{B4811919-4F66-CB98-5EC3-973EA7C7F0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05629" y="1363274"/>
            <a:ext cx="8186371" cy="4306744"/>
          </a:xfrm>
          <a:prstGeom prst="rect">
            <a:avLst/>
          </a:prstGeom>
        </p:spPr>
      </p:pic>
      <p:sp>
        <p:nvSpPr>
          <p:cNvPr id="12" name="内容占位符 2"/>
          <p:cNvSpPr txBox="1">
            <a:spLocks/>
          </p:cNvSpPr>
          <p:nvPr/>
        </p:nvSpPr>
        <p:spPr>
          <a:xfrm>
            <a:off x="17840" y="1403542"/>
            <a:ext cx="4367970" cy="4117504"/>
          </a:xfrm>
          <a:prstGeom prst="rect">
            <a:avLst/>
          </a:prstGeom>
        </p:spPr>
        <p:txBody>
          <a:bodyPr vert="horz" lIns="91440" tIns="45720" rIns="91440" bIns="45720" rtlCol="0">
            <a:noAutofit/>
          </a:bodyPr>
          <a:lstStyle>
            <a:lvl1pPr marL="342900" indent="-342900" algn="l" defTabSz="914400" rtl="0" eaLnBrk="1" latinLnBrk="0" hangingPunct="1">
              <a:spcBef>
                <a:spcPts val="600"/>
              </a:spcBef>
              <a:buClrTx/>
              <a:buFont typeface="Wingdings" pitchFamily="2" charset="2"/>
              <a:buChar char="q"/>
              <a:defRPr sz="2800" b="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400" b="0" kern="1200">
                <a:solidFill>
                  <a:schemeClr val="tx1"/>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000" b="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chemeClr val="tx1"/>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zh-CN" b="1" dirty="0"/>
              <a:t>Each stage contains</a:t>
            </a:r>
          </a:p>
          <a:p>
            <a:pPr lvl="1">
              <a:buFont typeface="Arial" panose="020B0604020202020204" pitchFamily="34" charset="0"/>
              <a:buChar char="•"/>
            </a:pPr>
            <a:r>
              <a:rPr lang="en-US" altLang="zh-CN" dirty="0"/>
              <a:t>A mapping layer</a:t>
            </a:r>
          </a:p>
          <a:p>
            <a:pPr lvl="2">
              <a:buFont typeface="Arial" panose="020B0604020202020204" pitchFamily="34" charset="0"/>
              <a:buChar char="•"/>
            </a:pPr>
            <a:r>
              <a:rPr lang="en-US" altLang="zh-CN" sz="2400" dirty="0"/>
              <a:t>Sampling</a:t>
            </a:r>
          </a:p>
          <a:p>
            <a:pPr lvl="2">
              <a:buFont typeface="Arial" panose="020B0604020202020204" pitchFamily="34" charset="0"/>
              <a:buChar char="•"/>
            </a:pPr>
            <a:r>
              <a:rPr lang="en-US" altLang="zh-CN" sz="2400" dirty="0"/>
              <a:t>Grouping</a:t>
            </a:r>
          </a:p>
          <a:p>
            <a:pPr lvl="1">
              <a:buFont typeface="Arial" panose="020B0604020202020204" pitchFamily="34" charset="0"/>
              <a:buChar char="•"/>
            </a:pPr>
            <a:r>
              <a:rPr lang="en-US" altLang="zh-CN" dirty="0"/>
              <a:t>Consecutive multi-layer </a:t>
            </a:r>
            <a:r>
              <a:rPr lang="en-US" altLang="zh-CN" dirty="0" err="1"/>
              <a:t>perceptrons</a:t>
            </a:r>
            <a:r>
              <a:rPr lang="en-US" altLang="zh-CN" dirty="0"/>
              <a:t> (MLPs)</a:t>
            </a:r>
          </a:p>
          <a:p>
            <a:pPr lvl="2">
              <a:buFont typeface="Arial" panose="020B0604020202020204" pitchFamily="34" charset="0"/>
              <a:buChar char="•"/>
            </a:pPr>
            <a:r>
              <a:rPr lang="en-US" altLang="zh-CN" sz="2400" dirty="0"/>
              <a:t>1×1 kernel </a:t>
            </a:r>
          </a:p>
          <a:p>
            <a:pPr lvl="1">
              <a:buFont typeface="Arial" panose="020B0604020202020204" pitchFamily="34" charset="0"/>
              <a:buChar char="•"/>
            </a:pPr>
            <a:r>
              <a:rPr lang="en-US" altLang="zh-CN" dirty="0"/>
              <a:t>An aggregation layer</a:t>
            </a:r>
          </a:p>
          <a:p>
            <a:pPr lvl="2">
              <a:buFont typeface="Arial" panose="020B0604020202020204" pitchFamily="34" charset="0"/>
              <a:buChar char="•"/>
            </a:pPr>
            <a:r>
              <a:rPr lang="en-US" altLang="zh-CN" sz="2400" dirty="0"/>
              <a:t>Max-pooling</a:t>
            </a:r>
          </a:p>
        </p:txBody>
      </p:sp>
    </p:spTree>
    <p:extLst>
      <p:ext uri="{BB962C8B-B14F-4D97-AF65-F5344CB8AC3E}">
        <p14:creationId xmlns:p14="http://schemas.microsoft.com/office/powerpoint/2010/main" val="19837148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061149" cy="796478"/>
          </a:xfrm>
        </p:spPr>
        <p:txBody>
          <a:bodyPr/>
          <a:lstStyle/>
          <a:p>
            <a:pPr algn="ctr"/>
            <a:r>
              <a:rPr lang="en-US" altLang="zh-CN" sz="4400" dirty="0"/>
              <a:t>Benchmark: </a:t>
            </a:r>
            <a:r>
              <a:rPr lang="en-US" altLang="zh-CN" sz="4400" dirty="0" err="1"/>
              <a:t>PointNeXt</a:t>
            </a:r>
            <a:r>
              <a:rPr lang="en-US" altLang="zh-CN" sz="4400" dirty="0"/>
              <a:t>-S Network</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dirty="0"/>
          </a:p>
        </p:txBody>
      </p:sp>
      <p:pic>
        <p:nvPicPr>
          <p:cNvPr id="10" name="图片 9">
            <a:extLst>
              <a:ext uri="{FF2B5EF4-FFF2-40B4-BE49-F238E27FC236}">
                <a16:creationId xmlns:a16="http://schemas.microsoft.com/office/drawing/2014/main" id="{3FE52780-E101-79FA-AA65-19A2A44D4D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48185" y="2230760"/>
            <a:ext cx="12095631" cy="3514540"/>
          </a:xfrm>
          <a:prstGeom prst="rect">
            <a:avLst/>
          </a:prstGeom>
          <a:noFill/>
          <a:ln>
            <a:noFill/>
          </a:ln>
        </p:spPr>
      </p:pic>
      <p:sp>
        <p:nvSpPr>
          <p:cNvPr id="21" name="文本框 20">
            <a:extLst>
              <a:ext uri="{FF2B5EF4-FFF2-40B4-BE49-F238E27FC236}">
                <a16:creationId xmlns:a16="http://schemas.microsoft.com/office/drawing/2014/main" id="{E60BE586-E694-B3FD-BEA9-6655CB71AFF7}"/>
              </a:ext>
            </a:extLst>
          </p:cNvPr>
          <p:cNvSpPr txBox="1"/>
          <p:nvPr/>
        </p:nvSpPr>
        <p:spPr>
          <a:xfrm>
            <a:off x="-1" y="6268465"/>
            <a:ext cx="12192001" cy="338554"/>
          </a:xfrm>
          <a:prstGeom prst="rect">
            <a:avLst/>
          </a:prstGeom>
          <a:noFill/>
        </p:spPr>
        <p:txBody>
          <a:bodyPr wrap="square" rtlCol="0">
            <a:spAutoFit/>
          </a:bodyPr>
          <a:lstStyle/>
          <a:p>
            <a:pPr marL="228600" indent="-228600" algn="just">
              <a:spcBef>
                <a:spcPts val="300"/>
              </a:spcBef>
              <a:buFont typeface="+mj-lt"/>
              <a:buAutoNum type="arabicPeriod" startAt="9"/>
            </a:pPr>
            <a:r>
              <a:rPr lang="en-US" altLang="zh-CN" sz="1600" dirty="0">
                <a:latin typeface="Arial" panose="020B0604020202020204" pitchFamily="34" charset="0"/>
                <a:cs typeface="Arial" panose="020B0604020202020204" pitchFamily="34" charset="0"/>
              </a:rPr>
              <a:t>G. Qian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dirty="0" err="1">
                <a:latin typeface="Arial" panose="020B0604020202020204" pitchFamily="34" charset="0"/>
                <a:cs typeface="Arial" panose="020B0604020202020204" pitchFamily="34" charset="0"/>
              </a:rPr>
              <a:t>PointNeXt</a:t>
            </a:r>
            <a:r>
              <a:rPr lang="en-US" altLang="zh-CN" sz="1600" dirty="0">
                <a:latin typeface="Arial" panose="020B0604020202020204" pitchFamily="34" charset="0"/>
                <a:cs typeface="Arial" panose="020B0604020202020204" pitchFamily="34" charset="0"/>
              </a:rPr>
              <a:t>: Revisiting </a:t>
            </a:r>
            <a:r>
              <a:rPr lang="en-US" altLang="zh-CN" sz="1600" dirty="0" err="1">
                <a:latin typeface="Arial" panose="020B0604020202020204" pitchFamily="34" charset="0"/>
                <a:cs typeface="Arial" panose="020B0604020202020204" pitchFamily="34" charset="0"/>
              </a:rPr>
              <a:t>PointNet</a:t>
            </a:r>
            <a:r>
              <a:rPr lang="en-US" altLang="zh-CN" sz="1600" dirty="0">
                <a:latin typeface="Arial" panose="020B0604020202020204" pitchFamily="34" charset="0"/>
                <a:cs typeface="Arial" panose="020B0604020202020204" pitchFamily="34" charset="0"/>
              </a:rPr>
              <a:t>++ with improved training and scaling strategies," </a:t>
            </a:r>
            <a:r>
              <a:rPr lang="en-US" altLang="zh-CN" sz="1600" i="1" dirty="0" err="1">
                <a:latin typeface="Arial" panose="020B0604020202020204" pitchFamily="34" charset="0"/>
                <a:cs typeface="Arial" panose="020B0604020202020204" pitchFamily="34" charset="0"/>
              </a:rPr>
              <a:t>NeurIPS</a:t>
            </a:r>
            <a:r>
              <a:rPr lang="en-US" altLang="zh-CN" sz="1600" dirty="0">
                <a:latin typeface="Arial" panose="020B0604020202020204" pitchFamily="34" charset="0"/>
                <a:cs typeface="Arial" panose="020B0604020202020204" pitchFamily="34" charset="0"/>
              </a:rPr>
              <a:t>, 2022, pp. 23192-23204.</a:t>
            </a:r>
          </a:p>
        </p:txBody>
      </p:sp>
      <p:sp>
        <p:nvSpPr>
          <p:cNvPr id="9" name="内容占位符 2"/>
          <p:cNvSpPr txBox="1">
            <a:spLocks/>
          </p:cNvSpPr>
          <p:nvPr/>
        </p:nvSpPr>
        <p:spPr>
          <a:xfrm>
            <a:off x="2045550" y="1088741"/>
            <a:ext cx="2295255" cy="540059"/>
          </a:xfrm>
          <a:prstGeom prst="rect">
            <a:avLst/>
          </a:prstGeom>
        </p:spPr>
        <p:txBody>
          <a:bodyPr vert="horz" lIns="91440" tIns="45720" rIns="91440" bIns="45720" rtlCol="0">
            <a:noAutofit/>
          </a:bodyPr>
          <a:lstStyle>
            <a:lvl1pPr marL="342900" indent="-342900" algn="l" defTabSz="914400" rtl="0" eaLnBrk="1" latinLnBrk="0" hangingPunct="1">
              <a:spcBef>
                <a:spcPts val="600"/>
              </a:spcBef>
              <a:buClrTx/>
              <a:buFont typeface="Wingdings" pitchFamily="2" charset="2"/>
              <a:buChar char="q"/>
              <a:defRPr sz="2800" b="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400" b="0" kern="1200">
                <a:solidFill>
                  <a:schemeClr val="tx1"/>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000" b="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chemeClr val="tx1"/>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anose="020B0604020202020204" pitchFamily="34" charset="0"/>
              <a:buChar char="•"/>
            </a:pPr>
            <a:r>
              <a:rPr lang="en-US" altLang="zh-CN" dirty="0"/>
              <a:t>5 stages</a:t>
            </a:r>
          </a:p>
        </p:txBody>
      </p:sp>
      <p:sp>
        <p:nvSpPr>
          <p:cNvPr id="7" name="内容占位符 2">
            <a:extLst>
              <a:ext uri="{FF2B5EF4-FFF2-40B4-BE49-F238E27FC236}">
                <a16:creationId xmlns:a16="http://schemas.microsoft.com/office/drawing/2014/main" id="{1D34C467-D9E7-4B83-B60F-524665968BE6}"/>
              </a:ext>
            </a:extLst>
          </p:cNvPr>
          <p:cNvSpPr txBox="1">
            <a:spLocks/>
          </p:cNvSpPr>
          <p:nvPr/>
        </p:nvSpPr>
        <p:spPr>
          <a:xfrm>
            <a:off x="7086110" y="1088741"/>
            <a:ext cx="3465386" cy="585064"/>
          </a:xfrm>
          <a:prstGeom prst="rect">
            <a:avLst/>
          </a:prstGeom>
        </p:spPr>
        <p:txBody>
          <a:bodyPr vert="horz" lIns="91440" tIns="45720" rIns="91440" bIns="45720" rtlCol="0">
            <a:noAutofit/>
          </a:bodyPr>
          <a:lstStyle>
            <a:lvl1pPr marL="342900" indent="-342900" algn="l" defTabSz="914400" rtl="0" eaLnBrk="1" latinLnBrk="0" hangingPunct="1">
              <a:spcBef>
                <a:spcPts val="600"/>
              </a:spcBef>
              <a:buClrTx/>
              <a:buFont typeface="Wingdings" pitchFamily="2" charset="2"/>
              <a:buChar char="q"/>
              <a:defRPr sz="2800" b="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400" b="0" kern="1200">
                <a:solidFill>
                  <a:schemeClr val="tx1"/>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000" b="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chemeClr val="tx1"/>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anose="020B0604020202020204" pitchFamily="34" charset="0"/>
              <a:buChar char="•"/>
            </a:pPr>
            <a:r>
              <a:rPr lang="en-US" altLang="zh-CN" dirty="0"/>
              <a:t>Residual structure</a:t>
            </a:r>
          </a:p>
          <a:p>
            <a:endParaRPr lang="zh-CN" altLang="en-US" sz="2400" dirty="0"/>
          </a:p>
        </p:txBody>
      </p:sp>
    </p:spTree>
    <p:extLst>
      <p:ext uri="{BB962C8B-B14F-4D97-AF65-F5344CB8AC3E}">
        <p14:creationId xmlns:p14="http://schemas.microsoft.com/office/powerpoint/2010/main" val="24018781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1" cy="810093"/>
          </a:xfrm>
        </p:spPr>
        <p:txBody>
          <a:bodyPr/>
          <a:lstStyle/>
          <a:p>
            <a:r>
              <a:rPr lang="en-US" altLang="zh-CN" sz="4000" dirty="0"/>
              <a:t>Challenges of PNN Deployment on Edge Devices</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dirty="0"/>
          </a:p>
        </p:txBody>
      </p:sp>
      <p:sp>
        <p:nvSpPr>
          <p:cNvPr id="7" name="文本框 6">
            <a:extLst>
              <a:ext uri="{FF2B5EF4-FFF2-40B4-BE49-F238E27FC236}">
                <a16:creationId xmlns:a16="http://schemas.microsoft.com/office/drawing/2014/main" id="{31AE15AB-2660-BBB4-AD67-984C596CB862}"/>
              </a:ext>
            </a:extLst>
          </p:cNvPr>
          <p:cNvSpPr txBox="1"/>
          <p:nvPr/>
        </p:nvSpPr>
        <p:spPr>
          <a:xfrm>
            <a:off x="1754752" y="1337276"/>
            <a:ext cx="3481867" cy="830997"/>
          </a:xfrm>
          <a:prstGeom prst="rect">
            <a:avLst/>
          </a:prstGeom>
          <a:noFill/>
        </p:spPr>
        <p:txBody>
          <a:bodyPr wrap="square" anchor="t">
            <a:spAutoFit/>
          </a:bodyPr>
          <a:lstStyle/>
          <a:p>
            <a:pPr algn="ctr">
              <a:lnSpc>
                <a:spcPct val="150000"/>
              </a:lnSpc>
            </a:pPr>
            <a:r>
              <a:rPr lang="en-US" altLang="zh-CN" sz="3200" b="1" dirty="0">
                <a:solidFill>
                  <a:srgbClr val="C00000"/>
                </a:solidFill>
                <a:latin typeface="Arial" panose="020B0604020202020204" pitchFamily="34" charset="0"/>
                <a:cs typeface="Arial" panose="020B0604020202020204" pitchFamily="34" charset="0"/>
              </a:rPr>
              <a:t>Memory Access</a:t>
            </a:r>
          </a:p>
        </p:txBody>
      </p:sp>
      <p:sp>
        <p:nvSpPr>
          <p:cNvPr id="8" name="文本框 7">
            <a:extLst>
              <a:ext uri="{FF2B5EF4-FFF2-40B4-BE49-F238E27FC236}">
                <a16:creationId xmlns:a16="http://schemas.microsoft.com/office/drawing/2014/main" id="{9F3E3E87-33F4-71AB-AFA8-DC4502CB766B}"/>
              </a:ext>
            </a:extLst>
          </p:cNvPr>
          <p:cNvSpPr txBox="1"/>
          <p:nvPr/>
        </p:nvSpPr>
        <p:spPr>
          <a:xfrm>
            <a:off x="6506307" y="1334245"/>
            <a:ext cx="4990293" cy="830997"/>
          </a:xfrm>
          <a:prstGeom prst="rect">
            <a:avLst/>
          </a:prstGeom>
          <a:noFill/>
        </p:spPr>
        <p:txBody>
          <a:bodyPr wrap="square" anchor="t">
            <a:spAutoFit/>
          </a:bodyPr>
          <a:lstStyle/>
          <a:p>
            <a:pPr algn="ctr">
              <a:lnSpc>
                <a:spcPct val="150000"/>
              </a:lnSpc>
            </a:pPr>
            <a:r>
              <a:rPr lang="en-US" altLang="zh-CN" sz="3200" b="1" dirty="0">
                <a:solidFill>
                  <a:srgbClr val="C00000"/>
                </a:solidFill>
                <a:latin typeface="Arial" panose="020B0604020202020204" pitchFamily="34" charset="0"/>
                <a:cs typeface="Arial" panose="020B0604020202020204" pitchFamily="34" charset="0"/>
              </a:rPr>
              <a:t>Computation Bottleneck</a:t>
            </a:r>
          </a:p>
        </p:txBody>
      </p:sp>
      <p:cxnSp>
        <p:nvCxnSpPr>
          <p:cNvPr id="13" name="直接连接符 12">
            <a:extLst>
              <a:ext uri="{FF2B5EF4-FFF2-40B4-BE49-F238E27FC236}">
                <a16:creationId xmlns:a16="http://schemas.microsoft.com/office/drawing/2014/main" id="{6DE2E6A2-9DE4-2AD9-7632-F9F9FABCC446}"/>
              </a:ext>
            </a:extLst>
          </p:cNvPr>
          <p:cNvCxnSpPr>
            <a:cxnSpLocks/>
          </p:cNvCxnSpPr>
          <p:nvPr/>
        </p:nvCxnSpPr>
        <p:spPr>
          <a:xfrm>
            <a:off x="6096000" y="1628800"/>
            <a:ext cx="0" cy="4351414"/>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2" name="内容占位符 2"/>
          <p:cNvSpPr>
            <a:spLocks noGrp="1"/>
          </p:cNvSpPr>
          <p:nvPr>
            <p:ph idx="1"/>
          </p:nvPr>
        </p:nvSpPr>
        <p:spPr>
          <a:xfrm>
            <a:off x="18066" y="2511364"/>
            <a:ext cx="6167944" cy="3948416"/>
          </a:xfrm>
        </p:spPr>
        <p:txBody>
          <a:bodyPr>
            <a:noAutofit/>
          </a:bodyPr>
          <a:lstStyle/>
          <a:p>
            <a:pPr>
              <a:buFont typeface="Arial" panose="020B0604020202020204" pitchFamily="34" charset="0"/>
              <a:buChar char="•"/>
            </a:pPr>
            <a:r>
              <a:rPr lang="en-US" altLang="zh-CN" b="1" dirty="0"/>
              <a:t>Large amount of memory access</a:t>
            </a:r>
          </a:p>
          <a:p>
            <a:pPr lvl="1">
              <a:buFont typeface="Arial" panose="020B0604020202020204" pitchFamily="34" charset="0"/>
              <a:buChar char="•"/>
            </a:pPr>
            <a:r>
              <a:rPr lang="en-US" altLang="zh-CN" dirty="0"/>
              <a:t>Large number of parameters</a:t>
            </a:r>
          </a:p>
          <a:p>
            <a:pPr lvl="1">
              <a:buFont typeface="Arial" panose="020B0604020202020204" pitchFamily="34" charset="0"/>
              <a:buChar char="•"/>
            </a:pPr>
            <a:r>
              <a:rPr lang="en-US" altLang="zh-CN" dirty="0"/>
              <a:t>Low data reuse due to 1×1 kernel</a:t>
            </a:r>
          </a:p>
          <a:p>
            <a:pPr>
              <a:buFont typeface="Arial" panose="020B0604020202020204" pitchFamily="34" charset="0"/>
              <a:buChar char="•"/>
            </a:pPr>
            <a:r>
              <a:rPr lang="en-US" altLang="zh-CN" b="1" dirty="0"/>
              <a:t>Low memory access efficiency</a:t>
            </a:r>
          </a:p>
          <a:p>
            <a:pPr lvl="1">
              <a:buFont typeface="Arial" panose="020B0604020202020204" pitchFamily="34" charset="0"/>
              <a:buChar char="•"/>
            </a:pPr>
            <a:r>
              <a:rPr lang="en-US" altLang="zh-CN" dirty="0"/>
              <a:t>Irregular memory access in sampling and grouping </a:t>
            </a:r>
          </a:p>
        </p:txBody>
      </p:sp>
      <p:sp>
        <p:nvSpPr>
          <p:cNvPr id="14" name="内容占位符 2"/>
          <p:cNvSpPr txBox="1">
            <a:spLocks/>
          </p:cNvSpPr>
          <p:nvPr/>
        </p:nvSpPr>
        <p:spPr>
          <a:xfrm>
            <a:off x="6203655" y="2535842"/>
            <a:ext cx="5535616" cy="3119922"/>
          </a:xfrm>
          <a:prstGeom prst="rect">
            <a:avLst/>
          </a:prstGeom>
        </p:spPr>
        <p:txBody>
          <a:bodyPr vert="horz" lIns="91440" tIns="45720" rIns="91440" bIns="45720" rtlCol="0">
            <a:noAutofit/>
          </a:bodyPr>
          <a:lstStyle>
            <a:lvl1pPr marL="342900" indent="-342900" algn="l" defTabSz="914400" rtl="0" eaLnBrk="1" latinLnBrk="0" hangingPunct="1">
              <a:spcBef>
                <a:spcPts val="900"/>
              </a:spcBef>
              <a:buClrTx/>
              <a:buFont typeface="Wingdings" pitchFamily="2" charset="2"/>
              <a:buChar char="q"/>
              <a:defRPr sz="2800" b="0" kern="1200">
                <a:solidFill>
                  <a:schemeClr val="tx1"/>
                </a:solidFill>
                <a:latin typeface="Arial" pitchFamily="34" charset="0"/>
                <a:ea typeface="+mn-ea"/>
                <a:cs typeface="Arial" pitchFamily="34" charset="0"/>
              </a:defRPr>
            </a:lvl1pPr>
            <a:lvl2pPr marL="742950" indent="-285750" algn="l" defTabSz="914400" rtl="0" eaLnBrk="1" latinLnBrk="0" hangingPunct="1">
              <a:spcBef>
                <a:spcPts val="600"/>
              </a:spcBef>
              <a:buFont typeface="Wingdings" pitchFamily="2" charset="2"/>
              <a:buChar char="Ø"/>
              <a:defRPr sz="2400" b="0" kern="1200">
                <a:solidFill>
                  <a:schemeClr val="tx1"/>
                </a:solidFill>
                <a:latin typeface="Arial" pitchFamily="34" charset="0"/>
                <a:ea typeface="+mn-ea"/>
                <a:cs typeface="Arial" pitchFamily="34" charset="0"/>
              </a:defRPr>
            </a:lvl2pPr>
            <a:lvl3pPr marL="1143000" indent="-228600" algn="l" defTabSz="914400" rtl="0" eaLnBrk="1" latinLnBrk="0" hangingPunct="1">
              <a:spcBef>
                <a:spcPts val="600"/>
              </a:spcBef>
              <a:buFont typeface="Wingdings" pitchFamily="2" charset="2"/>
              <a:buChar char="v"/>
              <a:defRPr sz="2000" b="0" kern="1200">
                <a:solidFill>
                  <a:schemeClr val="tx1"/>
                </a:solidFill>
                <a:latin typeface="Arial" pitchFamily="34" charset="0"/>
                <a:ea typeface="+mn-ea"/>
                <a:cs typeface="Arial" pitchFamily="34" charset="0"/>
              </a:defRPr>
            </a:lvl3pPr>
            <a:lvl4pPr marL="1600200" indent="-228600" algn="l" defTabSz="914400" rtl="0" eaLnBrk="1" latinLnBrk="0" hangingPunct="1">
              <a:spcBef>
                <a:spcPts val="600"/>
              </a:spcBef>
              <a:buFont typeface="Wingdings" pitchFamily="2" charset="2"/>
              <a:buChar char="§"/>
              <a:defRPr sz="2000" b="0" kern="1200">
                <a:solidFill>
                  <a:schemeClr val="tx1"/>
                </a:solidFill>
                <a:latin typeface="Arial" pitchFamily="34" charset="0"/>
                <a:ea typeface="+mn-ea"/>
                <a:cs typeface="Arial" pitchFamily="34" charset="0"/>
              </a:defRPr>
            </a:lvl4pPr>
            <a:lvl5pPr marL="2057400" indent="-228600" algn="l" defTabSz="914400" rtl="0" eaLnBrk="1" latinLnBrk="0" hangingPunct="1">
              <a:spcBef>
                <a:spcPts val="600"/>
              </a:spcBef>
              <a:buFont typeface="Arial" pitchFamily="34" charset="0"/>
              <a:buChar char="»"/>
              <a:defRPr sz="2000" b="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zh-CN" b="1" dirty="0"/>
              <a:t>High computation complexity </a:t>
            </a:r>
          </a:p>
          <a:p>
            <a:pPr lvl="1">
              <a:buFont typeface="Arial" panose="020B0604020202020204" pitchFamily="34" charset="0"/>
              <a:buChar char="•"/>
            </a:pPr>
            <a:r>
              <a:rPr lang="en-US" altLang="zh-CN" dirty="0"/>
              <a:t>Convolution in MLPs</a:t>
            </a:r>
          </a:p>
          <a:p>
            <a:pPr marL="514350" lvl="1" indent="0">
              <a:buNone/>
            </a:pPr>
            <a:endParaRPr lang="en-US" altLang="zh-CN" dirty="0"/>
          </a:p>
          <a:p>
            <a:pPr>
              <a:buFont typeface="Arial" panose="020B0604020202020204" pitchFamily="34" charset="0"/>
              <a:buChar char="•"/>
            </a:pPr>
            <a:r>
              <a:rPr lang="en-US" altLang="zh-CN" b="1" dirty="0"/>
              <a:t>Sequential operations</a:t>
            </a:r>
          </a:p>
          <a:p>
            <a:pPr lvl="1">
              <a:buFont typeface="Arial" panose="020B0604020202020204" pitchFamily="34" charset="0"/>
              <a:buChar char="•"/>
            </a:pPr>
            <a:r>
              <a:rPr lang="en-US" altLang="zh-CN" dirty="0"/>
              <a:t>Low computation parallelism</a:t>
            </a:r>
          </a:p>
          <a:p>
            <a:pPr lvl="1">
              <a:buFont typeface="Arial" panose="020B0604020202020204" pitchFamily="34" charset="0"/>
              <a:buChar char="•"/>
            </a:pPr>
            <a:r>
              <a:rPr lang="en-US" altLang="zh-CN" dirty="0"/>
              <a:t>Hight computation complexity and latency </a:t>
            </a:r>
            <a:r>
              <a:rPr lang="zh-CN" altLang="en-US" dirty="0"/>
              <a:t>𝑂</a:t>
            </a:r>
            <a:r>
              <a:rPr lang="en-US" altLang="zh-CN" dirty="0"/>
              <a:t>(</a:t>
            </a:r>
            <a:r>
              <a:rPr lang="zh-CN" altLang="en-US" dirty="0"/>
              <a:t>𝑁</a:t>
            </a:r>
            <a:r>
              <a:rPr lang="en-US" altLang="zh-CN" baseline="30000" dirty="0"/>
              <a:t>2</a:t>
            </a:r>
            <a:r>
              <a:rPr lang="en-US" altLang="zh-CN" dirty="0"/>
              <a:t>), N = #Points</a:t>
            </a:r>
          </a:p>
          <a:p>
            <a:pPr marL="914400" lvl="2" indent="0">
              <a:buNone/>
            </a:pPr>
            <a:endParaRPr lang="en-US" altLang="zh-CN" sz="2400" dirty="0"/>
          </a:p>
        </p:txBody>
      </p:sp>
    </p:spTree>
    <p:extLst>
      <p:ext uri="{BB962C8B-B14F-4D97-AF65-F5344CB8AC3E}">
        <p14:creationId xmlns:p14="http://schemas.microsoft.com/office/powerpoint/2010/main" val="3151620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0" cy="760218"/>
          </a:xfrm>
        </p:spPr>
        <p:txBody>
          <a:bodyPr/>
          <a:lstStyle/>
          <a:p>
            <a:r>
              <a:rPr lang="en-US" altLang="zh-CN" sz="4000" dirty="0"/>
              <a:t>Existing Works: </a:t>
            </a:r>
            <a:r>
              <a:rPr lang="en-US" altLang="zh-CN" sz="4000" dirty="0" err="1"/>
              <a:t>Mesorasi</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dirty="0"/>
          </a:p>
        </p:txBody>
      </p:sp>
      <p:sp>
        <p:nvSpPr>
          <p:cNvPr id="11" name="矩形 10">
            <a:extLst>
              <a:ext uri="{FF2B5EF4-FFF2-40B4-BE49-F238E27FC236}">
                <a16:creationId xmlns:a16="http://schemas.microsoft.com/office/drawing/2014/main" id="{B25F38B6-98C1-2169-F967-438AFAD1B856}"/>
              </a:ext>
            </a:extLst>
          </p:cNvPr>
          <p:cNvSpPr/>
          <p:nvPr/>
        </p:nvSpPr>
        <p:spPr>
          <a:xfrm>
            <a:off x="4003268" y="796534"/>
            <a:ext cx="4185465" cy="594202"/>
          </a:xfrm>
          <a:prstGeom prst="rect">
            <a:avLst/>
          </a:prstGeom>
        </p:spPr>
        <p:txBody>
          <a:bodyPr wrap="square">
            <a:spAutoFit/>
          </a:bodyPr>
          <a:lstStyle/>
          <a:p>
            <a:pPr marL="342900" indent="-342900">
              <a:lnSpc>
                <a:spcPct val="130000"/>
              </a:lnSpc>
              <a:buFont typeface="Arial" panose="020B0604020202020204" pitchFamily="34" charset="0"/>
              <a:buChar char="•"/>
            </a:pPr>
            <a:r>
              <a:rPr lang="en-US" altLang="zh-CN" sz="2800" b="1" dirty="0">
                <a:latin typeface="Arial" panose="020B0604020202020204" pitchFamily="34" charset="0"/>
                <a:cs typeface="Arial" panose="020B0604020202020204" pitchFamily="34" charset="0"/>
              </a:rPr>
              <a:t>Delayed-Aggregation</a:t>
            </a:r>
          </a:p>
        </p:txBody>
      </p:sp>
      <p:sp>
        <p:nvSpPr>
          <p:cNvPr id="5" name="矩形 4"/>
          <p:cNvSpPr/>
          <p:nvPr/>
        </p:nvSpPr>
        <p:spPr>
          <a:xfrm>
            <a:off x="1" y="6314981"/>
            <a:ext cx="12191998" cy="338554"/>
          </a:xfrm>
          <a:prstGeom prst="rect">
            <a:avLst/>
          </a:prstGeom>
        </p:spPr>
        <p:txBody>
          <a:bodyPr wrap="square">
            <a:spAutoFit/>
          </a:bodyPr>
          <a:lstStyle/>
          <a:p>
            <a:pPr marL="228600" indent="-228600" algn="just">
              <a:spcBef>
                <a:spcPts val="300"/>
              </a:spcBef>
              <a:buFont typeface="+mj-lt"/>
              <a:buAutoNum type="arabicPeriod" startAt="3"/>
            </a:pPr>
            <a:r>
              <a:rPr lang="en-US" altLang="zh-CN" sz="1600" dirty="0">
                <a:latin typeface="Arial" panose="020B0604020202020204" pitchFamily="34" charset="0"/>
                <a:cs typeface="Arial" panose="020B0604020202020204" pitchFamily="34" charset="0"/>
              </a:rPr>
              <a:t>Y. Feng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a:t>
            </a:r>
            <a:r>
              <a:rPr lang="en-US" altLang="zh-CN" sz="1600" dirty="0" err="1">
                <a:latin typeface="Arial" panose="020B0604020202020204" pitchFamily="34" charset="0"/>
                <a:cs typeface="Arial" panose="020B0604020202020204" pitchFamily="34" charset="0"/>
              </a:rPr>
              <a:t>Mesorasi</a:t>
            </a:r>
            <a:r>
              <a:rPr lang="en-US" altLang="zh-CN" sz="1600" dirty="0">
                <a:latin typeface="Arial" panose="020B0604020202020204" pitchFamily="34" charset="0"/>
                <a:cs typeface="Arial" panose="020B0604020202020204" pitchFamily="34" charset="0"/>
              </a:rPr>
              <a:t>: Architecture support for point cloud analytics via delayed-aggregation,” </a:t>
            </a:r>
            <a:r>
              <a:rPr lang="en-US" altLang="zh-CN" sz="1600" i="1" dirty="0">
                <a:latin typeface="Arial" panose="020B0604020202020204" pitchFamily="34" charset="0"/>
                <a:cs typeface="Arial" panose="020B0604020202020204" pitchFamily="34" charset="0"/>
              </a:rPr>
              <a:t>MICRO</a:t>
            </a:r>
            <a:r>
              <a:rPr lang="en-US" altLang="zh-CN" sz="1600" dirty="0">
                <a:latin typeface="Arial" panose="020B0604020202020204" pitchFamily="34" charset="0"/>
                <a:cs typeface="Arial" panose="020B0604020202020204" pitchFamily="34" charset="0"/>
              </a:rPr>
              <a:t>, 2020, pp. 1037-1050.</a:t>
            </a:r>
          </a:p>
        </p:txBody>
      </p:sp>
      <p:pic>
        <p:nvPicPr>
          <p:cNvPr id="6" name="图片 5">
            <a:extLst>
              <a:ext uri="{FF2B5EF4-FFF2-40B4-BE49-F238E27FC236}">
                <a16:creationId xmlns:a16="http://schemas.microsoft.com/office/drawing/2014/main" id="{C6D30177-44D4-436E-BA73-E7231E7CF5DE}"/>
              </a:ext>
            </a:extLst>
          </p:cNvPr>
          <p:cNvPicPr>
            <a:picLocks noChangeAspect="1"/>
          </p:cNvPicPr>
          <p:nvPr/>
        </p:nvPicPr>
        <p:blipFill rotWithShape="1">
          <a:blip r:embed="rId3"/>
          <a:srcRect r="341"/>
          <a:stretch/>
        </p:blipFill>
        <p:spPr>
          <a:xfrm>
            <a:off x="605272" y="2205199"/>
            <a:ext cx="10981456" cy="4109076"/>
          </a:xfrm>
          <a:prstGeom prst="rect">
            <a:avLst/>
          </a:prstGeom>
        </p:spPr>
      </p:pic>
      <p:sp>
        <p:nvSpPr>
          <p:cNvPr id="17" name="矩形 16">
            <a:extLst>
              <a:ext uri="{FF2B5EF4-FFF2-40B4-BE49-F238E27FC236}">
                <a16:creationId xmlns:a16="http://schemas.microsoft.com/office/drawing/2014/main" id="{EB7139E2-CC03-43C1-8780-A00A9DCEFBF4}"/>
              </a:ext>
            </a:extLst>
          </p:cNvPr>
          <p:cNvSpPr/>
          <p:nvPr/>
        </p:nvSpPr>
        <p:spPr>
          <a:xfrm>
            <a:off x="696093" y="1570322"/>
            <a:ext cx="3127848" cy="594202"/>
          </a:xfrm>
          <a:prstGeom prst="rect">
            <a:avLst/>
          </a:prstGeom>
        </p:spPr>
        <p:txBody>
          <a:bodyPr wrap="square" anchor="ctr">
            <a:spAutoFit/>
          </a:bodyPr>
          <a:lstStyle/>
          <a:p>
            <a:pPr marL="342900" indent="-342900">
              <a:lnSpc>
                <a:spcPct val="130000"/>
              </a:lnSpc>
              <a:buFont typeface="Arial" panose="020B0604020202020204" pitchFamily="34" charset="0"/>
              <a:buChar char="•"/>
            </a:pPr>
            <a:r>
              <a:rPr lang="en-US" altLang="zh-CN" sz="2800" dirty="0">
                <a:solidFill>
                  <a:srgbClr val="17347D"/>
                </a:solidFill>
                <a:latin typeface="Arial" panose="020B0604020202020204" pitchFamily="34" charset="0"/>
                <a:cs typeface="Arial" panose="020B0604020202020204" pitchFamily="34" charset="0"/>
              </a:rPr>
              <a:t>Feature reuse</a:t>
            </a:r>
          </a:p>
        </p:txBody>
      </p:sp>
      <p:sp>
        <p:nvSpPr>
          <p:cNvPr id="18" name="矩形 17">
            <a:extLst>
              <a:ext uri="{FF2B5EF4-FFF2-40B4-BE49-F238E27FC236}">
                <a16:creationId xmlns:a16="http://schemas.microsoft.com/office/drawing/2014/main" id="{1A9D2C09-8FAB-48B2-94C1-181D73C670BD}"/>
              </a:ext>
            </a:extLst>
          </p:cNvPr>
          <p:cNvSpPr/>
          <p:nvPr/>
        </p:nvSpPr>
        <p:spPr>
          <a:xfrm>
            <a:off x="8858458" y="1582433"/>
            <a:ext cx="3207935" cy="594202"/>
          </a:xfrm>
          <a:prstGeom prst="rect">
            <a:avLst/>
          </a:prstGeom>
        </p:spPr>
        <p:txBody>
          <a:bodyPr wrap="square">
            <a:spAutoFit/>
          </a:bodyPr>
          <a:lstStyle/>
          <a:p>
            <a:pPr marL="342900" indent="-342900">
              <a:lnSpc>
                <a:spcPct val="130000"/>
              </a:lnSpc>
              <a:buFont typeface="Arial" panose="020B0604020202020204" pitchFamily="34" charset="0"/>
              <a:buChar char="•"/>
            </a:pPr>
            <a:r>
              <a:rPr lang="en-US" altLang="zh-CN" sz="2800" dirty="0">
                <a:solidFill>
                  <a:srgbClr val="C00000"/>
                </a:solidFill>
                <a:latin typeface="Arial" panose="020B0604020202020204" pitchFamily="34" charset="0"/>
                <a:cs typeface="Arial" panose="020B0604020202020204" pitchFamily="34" charset="0"/>
              </a:rPr>
              <a:t>Accuracy loss</a:t>
            </a:r>
          </a:p>
        </p:txBody>
      </p:sp>
      <p:sp>
        <p:nvSpPr>
          <p:cNvPr id="19" name="矩形 18">
            <a:extLst>
              <a:ext uri="{FF2B5EF4-FFF2-40B4-BE49-F238E27FC236}">
                <a16:creationId xmlns:a16="http://schemas.microsoft.com/office/drawing/2014/main" id="{7F77F2ED-32FF-48AF-9C05-D218BBA0681F}"/>
              </a:ext>
            </a:extLst>
          </p:cNvPr>
          <p:cNvSpPr/>
          <p:nvPr/>
        </p:nvSpPr>
        <p:spPr>
          <a:xfrm>
            <a:off x="4115780" y="1569616"/>
            <a:ext cx="4134198" cy="594202"/>
          </a:xfrm>
          <a:prstGeom prst="rect">
            <a:avLst/>
          </a:prstGeom>
        </p:spPr>
        <p:txBody>
          <a:bodyPr wrap="square" anchor="ctr">
            <a:spAutoFit/>
          </a:bodyPr>
          <a:lstStyle/>
          <a:p>
            <a:pPr marL="342900" indent="-342900">
              <a:lnSpc>
                <a:spcPct val="130000"/>
              </a:lnSpc>
              <a:buFont typeface="Arial" panose="020B0604020202020204" pitchFamily="34" charset="0"/>
              <a:buChar char="•"/>
            </a:pPr>
            <a:r>
              <a:rPr lang="en-US" altLang="zh-CN" sz="2800" dirty="0">
                <a:solidFill>
                  <a:srgbClr val="17347D"/>
                </a:solidFill>
                <a:latin typeface="Arial" panose="020B0604020202020204" pitchFamily="34" charset="0"/>
                <a:cs typeface="Arial" panose="020B0604020202020204" pitchFamily="34" charset="0"/>
              </a:rPr>
              <a:t>Operation elimination</a:t>
            </a:r>
          </a:p>
        </p:txBody>
      </p:sp>
    </p:spTree>
    <p:extLst>
      <p:ext uri="{BB962C8B-B14F-4D97-AF65-F5344CB8AC3E}">
        <p14:creationId xmlns:p14="http://schemas.microsoft.com/office/powerpoint/2010/main" val="2653161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8617"/>
            <a:ext cx="12192000" cy="760218"/>
          </a:xfrm>
        </p:spPr>
        <p:txBody>
          <a:bodyPr/>
          <a:lstStyle/>
          <a:p>
            <a:r>
              <a:rPr lang="en-US" altLang="zh-CN" sz="4000" dirty="0"/>
              <a:t>Existing Works: PNNPU</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dirty="0"/>
          </a:p>
        </p:txBody>
      </p:sp>
      <p:sp>
        <p:nvSpPr>
          <p:cNvPr id="11" name="矩形 10">
            <a:extLst>
              <a:ext uri="{FF2B5EF4-FFF2-40B4-BE49-F238E27FC236}">
                <a16:creationId xmlns:a16="http://schemas.microsoft.com/office/drawing/2014/main" id="{B25F38B6-98C1-2169-F967-438AFAD1B856}"/>
              </a:ext>
            </a:extLst>
          </p:cNvPr>
          <p:cNvSpPr/>
          <p:nvPr/>
        </p:nvSpPr>
        <p:spPr>
          <a:xfrm>
            <a:off x="4003268" y="796534"/>
            <a:ext cx="4185465" cy="594202"/>
          </a:xfrm>
          <a:prstGeom prst="rect">
            <a:avLst/>
          </a:prstGeom>
        </p:spPr>
        <p:txBody>
          <a:bodyPr wrap="square">
            <a:spAutoFit/>
          </a:bodyPr>
          <a:lstStyle/>
          <a:p>
            <a:pPr marL="342900" indent="-342900">
              <a:lnSpc>
                <a:spcPct val="130000"/>
              </a:lnSpc>
              <a:buFont typeface="Arial" panose="020B0604020202020204" pitchFamily="34" charset="0"/>
              <a:buChar char="•"/>
            </a:pPr>
            <a:r>
              <a:rPr lang="en-US" altLang="zh-CN" sz="2800" b="1" dirty="0">
                <a:latin typeface="Arial" panose="020B0604020202020204" pitchFamily="34" charset="0"/>
                <a:cs typeface="Arial" panose="020B0604020202020204" pitchFamily="34" charset="0"/>
              </a:rPr>
              <a:t>Block-wise Sampling</a:t>
            </a:r>
          </a:p>
        </p:txBody>
      </p:sp>
      <p:sp>
        <p:nvSpPr>
          <p:cNvPr id="17" name="矩形 16">
            <a:extLst>
              <a:ext uri="{FF2B5EF4-FFF2-40B4-BE49-F238E27FC236}">
                <a16:creationId xmlns:a16="http://schemas.microsoft.com/office/drawing/2014/main" id="{EB7139E2-CC03-43C1-8780-A00A9DCEFBF4}"/>
              </a:ext>
            </a:extLst>
          </p:cNvPr>
          <p:cNvSpPr/>
          <p:nvPr/>
        </p:nvSpPr>
        <p:spPr>
          <a:xfrm>
            <a:off x="110335" y="1570322"/>
            <a:ext cx="4185465" cy="594202"/>
          </a:xfrm>
          <a:prstGeom prst="rect">
            <a:avLst/>
          </a:prstGeom>
        </p:spPr>
        <p:txBody>
          <a:bodyPr wrap="square" anchor="ctr">
            <a:spAutoFit/>
          </a:bodyPr>
          <a:lstStyle/>
          <a:p>
            <a:pPr marL="342900" indent="-342900">
              <a:lnSpc>
                <a:spcPct val="130000"/>
              </a:lnSpc>
              <a:buFont typeface="Arial" panose="020B0604020202020204" pitchFamily="34" charset="0"/>
              <a:buChar char="•"/>
            </a:pPr>
            <a:r>
              <a:rPr lang="en-US" altLang="zh-CN" sz="2800" dirty="0">
                <a:solidFill>
                  <a:srgbClr val="17347D"/>
                </a:solidFill>
                <a:latin typeface="Arial" panose="020B0604020202020204" pitchFamily="34" charset="0"/>
                <a:cs typeface="Arial" panose="020B0604020202020204" pitchFamily="34" charset="0"/>
              </a:rPr>
              <a:t>Operation skipping</a:t>
            </a:r>
          </a:p>
        </p:txBody>
      </p:sp>
      <p:sp>
        <p:nvSpPr>
          <p:cNvPr id="18" name="矩形 17">
            <a:extLst>
              <a:ext uri="{FF2B5EF4-FFF2-40B4-BE49-F238E27FC236}">
                <a16:creationId xmlns:a16="http://schemas.microsoft.com/office/drawing/2014/main" id="{1A9D2C09-8FAB-48B2-94C1-181D73C670BD}"/>
              </a:ext>
            </a:extLst>
          </p:cNvPr>
          <p:cNvSpPr/>
          <p:nvPr/>
        </p:nvSpPr>
        <p:spPr>
          <a:xfrm>
            <a:off x="9201345" y="1582433"/>
            <a:ext cx="3205536" cy="594202"/>
          </a:xfrm>
          <a:prstGeom prst="rect">
            <a:avLst/>
          </a:prstGeom>
        </p:spPr>
        <p:txBody>
          <a:bodyPr wrap="square">
            <a:spAutoFit/>
          </a:bodyPr>
          <a:lstStyle/>
          <a:p>
            <a:pPr marL="342900" indent="-342900">
              <a:lnSpc>
                <a:spcPct val="130000"/>
              </a:lnSpc>
              <a:buFont typeface="Arial" panose="020B0604020202020204" pitchFamily="34" charset="0"/>
              <a:buChar char="•"/>
            </a:pPr>
            <a:r>
              <a:rPr lang="en-US" altLang="zh-CN" sz="2800" dirty="0">
                <a:solidFill>
                  <a:srgbClr val="C00000"/>
                </a:solidFill>
                <a:latin typeface="Arial" panose="020B0604020202020204" pitchFamily="34" charset="0"/>
                <a:cs typeface="Arial" panose="020B0604020202020204" pitchFamily="34" charset="0"/>
              </a:rPr>
              <a:t>Accuracy loss</a:t>
            </a:r>
          </a:p>
        </p:txBody>
      </p:sp>
      <p:sp>
        <p:nvSpPr>
          <p:cNvPr id="19" name="矩形 18">
            <a:extLst>
              <a:ext uri="{FF2B5EF4-FFF2-40B4-BE49-F238E27FC236}">
                <a16:creationId xmlns:a16="http://schemas.microsoft.com/office/drawing/2014/main" id="{7F77F2ED-32FF-48AF-9C05-D218BBA0681F}"/>
              </a:ext>
            </a:extLst>
          </p:cNvPr>
          <p:cNvSpPr/>
          <p:nvPr/>
        </p:nvSpPr>
        <p:spPr>
          <a:xfrm>
            <a:off x="4115780" y="1569616"/>
            <a:ext cx="4784058" cy="594202"/>
          </a:xfrm>
          <a:prstGeom prst="rect">
            <a:avLst/>
          </a:prstGeom>
        </p:spPr>
        <p:txBody>
          <a:bodyPr wrap="square" anchor="ctr">
            <a:spAutoFit/>
          </a:bodyPr>
          <a:lstStyle/>
          <a:p>
            <a:pPr marL="342900" indent="-342900">
              <a:lnSpc>
                <a:spcPct val="130000"/>
              </a:lnSpc>
              <a:buFont typeface="Arial" panose="020B0604020202020204" pitchFamily="34" charset="0"/>
              <a:buChar char="•"/>
            </a:pPr>
            <a:r>
              <a:rPr lang="en-US" altLang="zh-CN" sz="2800" dirty="0">
                <a:solidFill>
                  <a:srgbClr val="17347D"/>
                </a:solidFill>
                <a:latin typeface="Arial" panose="020B0604020202020204" pitchFamily="34" charset="0"/>
                <a:cs typeface="Arial" panose="020B0604020202020204" pitchFamily="34" charset="0"/>
              </a:rPr>
              <a:t>Parallelism improvement</a:t>
            </a:r>
          </a:p>
        </p:txBody>
      </p:sp>
      <p:pic>
        <p:nvPicPr>
          <p:cNvPr id="7" name="图片 6">
            <a:extLst>
              <a:ext uri="{FF2B5EF4-FFF2-40B4-BE49-F238E27FC236}">
                <a16:creationId xmlns:a16="http://schemas.microsoft.com/office/drawing/2014/main" id="{D847B694-A119-4A87-B1D3-D8E7D178DD24}"/>
              </a:ext>
            </a:extLst>
          </p:cNvPr>
          <p:cNvPicPr>
            <a:picLocks noChangeAspect="1"/>
          </p:cNvPicPr>
          <p:nvPr/>
        </p:nvPicPr>
        <p:blipFill rotWithShape="1">
          <a:blip r:embed="rId3"/>
          <a:srcRect t="2220"/>
          <a:stretch/>
        </p:blipFill>
        <p:spPr>
          <a:xfrm>
            <a:off x="1360872" y="2342700"/>
            <a:ext cx="9693599" cy="3695002"/>
          </a:xfrm>
          <a:prstGeom prst="rect">
            <a:avLst/>
          </a:prstGeom>
        </p:spPr>
      </p:pic>
      <p:sp>
        <p:nvSpPr>
          <p:cNvPr id="12" name="文本框 11">
            <a:extLst>
              <a:ext uri="{FF2B5EF4-FFF2-40B4-BE49-F238E27FC236}">
                <a16:creationId xmlns:a16="http://schemas.microsoft.com/office/drawing/2014/main" id="{0EC81AED-B68C-49A6-BDF0-A907C1B9F926}"/>
              </a:ext>
            </a:extLst>
          </p:cNvPr>
          <p:cNvSpPr txBox="1"/>
          <p:nvPr/>
        </p:nvSpPr>
        <p:spPr>
          <a:xfrm>
            <a:off x="-2" y="6061466"/>
            <a:ext cx="12192001" cy="584775"/>
          </a:xfrm>
          <a:prstGeom prst="rect">
            <a:avLst/>
          </a:prstGeom>
          <a:noFill/>
        </p:spPr>
        <p:txBody>
          <a:bodyPr wrap="square" rtlCol="0">
            <a:spAutoFit/>
          </a:bodyPr>
          <a:lstStyle/>
          <a:p>
            <a:pPr marL="342900" indent="-342900" algn="just">
              <a:spcBef>
                <a:spcPts val="300"/>
              </a:spcBef>
              <a:buFont typeface="+mj-lt"/>
              <a:buAutoNum type="arabicPeriod" startAt="10"/>
            </a:pPr>
            <a:r>
              <a:rPr lang="en-US" altLang="zh-CN" sz="1600" dirty="0">
                <a:latin typeface="Arial" panose="020B0604020202020204" pitchFamily="34" charset="0"/>
                <a:cs typeface="Arial" panose="020B0604020202020204" pitchFamily="34" charset="0"/>
              </a:rPr>
              <a:t>S. Kim </a:t>
            </a:r>
            <a:r>
              <a:rPr lang="en-US" altLang="zh-CN" sz="1600" i="1" dirty="0">
                <a:latin typeface="Arial" panose="020B0604020202020204" pitchFamily="34" charset="0"/>
                <a:cs typeface="Arial" panose="020B0604020202020204" pitchFamily="34" charset="0"/>
              </a:rPr>
              <a:t>et al.</a:t>
            </a:r>
            <a:r>
              <a:rPr lang="en-US" altLang="zh-CN" sz="1600" dirty="0">
                <a:latin typeface="Arial" panose="020B0604020202020204" pitchFamily="34" charset="0"/>
                <a:cs typeface="Arial" panose="020B0604020202020204" pitchFamily="34" charset="0"/>
              </a:rPr>
              <a:t>, "PNNPU: A 11.9 TOPS/W highspeed 3D point cloud-based neural network processor with block-based point processing for regular DRAM access,“ </a:t>
            </a:r>
            <a:r>
              <a:rPr lang="en-US" altLang="zh-CN" sz="1600" i="1" dirty="0">
                <a:latin typeface="Arial" panose="020B0604020202020204" pitchFamily="34" charset="0"/>
                <a:cs typeface="Arial" panose="020B0604020202020204" pitchFamily="34" charset="0"/>
              </a:rPr>
              <a:t>IEEE </a:t>
            </a:r>
            <a:r>
              <a:rPr lang="en-US" altLang="zh-CN" sz="1600" i="1" dirty="0" err="1">
                <a:latin typeface="Arial" panose="020B0604020202020204" pitchFamily="34" charset="0"/>
                <a:cs typeface="Arial" panose="020B0604020202020204" pitchFamily="34" charset="0"/>
              </a:rPr>
              <a:t>Symp</a:t>
            </a:r>
            <a:r>
              <a:rPr lang="en-US" altLang="zh-CN" sz="1600" i="1" dirty="0">
                <a:latin typeface="Arial" panose="020B0604020202020204" pitchFamily="34" charset="0"/>
                <a:cs typeface="Arial" panose="020B0604020202020204" pitchFamily="34" charset="0"/>
              </a:rPr>
              <a:t>. VLSI Circuits</a:t>
            </a:r>
            <a:r>
              <a:rPr lang="en-US" altLang="zh-CN" sz="1600" dirty="0">
                <a:latin typeface="Arial" panose="020B0604020202020204" pitchFamily="34" charset="0"/>
                <a:cs typeface="Arial" panose="020B0604020202020204" pitchFamily="34" charset="0"/>
              </a:rPr>
              <a:t>, 2021, pp. 1-2.</a:t>
            </a:r>
          </a:p>
        </p:txBody>
      </p:sp>
    </p:spTree>
    <p:extLst>
      <p:ext uri="{BB962C8B-B14F-4D97-AF65-F5344CB8AC3E}">
        <p14:creationId xmlns:p14="http://schemas.microsoft.com/office/powerpoint/2010/main" val="404804793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50444</TotalTime>
  <Words>3864</Words>
  <Application>Microsoft Office PowerPoint</Application>
  <PresentationFormat>宽屏</PresentationFormat>
  <Paragraphs>354</Paragraphs>
  <Slides>32</Slides>
  <Notes>27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楷体</vt:lpstr>
      <vt:lpstr>宋体</vt:lpstr>
      <vt:lpstr>Arial</vt:lpstr>
      <vt:lpstr>Calibri</vt:lpstr>
      <vt:lpstr>Times New Roman</vt:lpstr>
      <vt:lpstr>Wingdings</vt:lpstr>
      <vt:lpstr>Office Theme</vt:lpstr>
      <vt:lpstr>An Energy-Efficient 3D Point Cloud Neural Network Accelerator With Efficient Filter Pruning, MLP Fusion, and Dual-Stream Sampling</vt:lpstr>
      <vt:lpstr>Outline</vt:lpstr>
      <vt:lpstr>Promising Trend of Point Cloud</vt:lpstr>
      <vt:lpstr>Point Cloud Neural Networks (PNNs) </vt:lpstr>
      <vt:lpstr>Backbone of PNNs</vt:lpstr>
      <vt:lpstr>Benchmark: PointNeXt-S Network</vt:lpstr>
      <vt:lpstr>Challenges of PNN Deployment on Edge Devices</vt:lpstr>
      <vt:lpstr>Existing Works: Mesorasi</vt:lpstr>
      <vt:lpstr>Existing Works: PNNPU</vt:lpstr>
      <vt:lpstr>Existing Works: PointAcc</vt:lpstr>
      <vt:lpstr>Contributions of This Work</vt:lpstr>
      <vt:lpstr>Outline</vt:lpstr>
      <vt:lpstr>Challenge I</vt:lpstr>
      <vt:lpstr>Solution: Efficient Filter Pruning (EFP) </vt:lpstr>
      <vt:lpstr>Efficient Filter Pruning (EFP): Improvements</vt:lpstr>
      <vt:lpstr>Efficient Filter Pruning (EFP): Improvements</vt:lpstr>
      <vt:lpstr>Challenge II</vt:lpstr>
      <vt:lpstr>Observations </vt:lpstr>
      <vt:lpstr>Solution: Block-wise MLP Fusion (BMF)</vt:lpstr>
      <vt:lpstr>Block-wise MLP Fusion (BMF): Improvements</vt:lpstr>
      <vt:lpstr>Challenge III</vt:lpstr>
      <vt:lpstr>Solution: Dual-Stream Block-wise FPS (DSBF)</vt:lpstr>
      <vt:lpstr>Dual-Stream Block-wise FPS (DSBF): Improvements</vt:lpstr>
      <vt:lpstr>Outline</vt:lpstr>
      <vt:lpstr>System Architecture</vt:lpstr>
      <vt:lpstr>Experiment Setup</vt:lpstr>
      <vt:lpstr>Area and Energy Consumption Breakdown</vt:lpstr>
      <vt:lpstr>Effectiveness of the Proposed Techniques</vt:lpstr>
      <vt:lpstr>Comparison with the State of the Art</vt:lpstr>
      <vt:lpstr>Outline</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Reactivation Noise Suppression with Threshold Voltage Tuning in Sequential MTCMOS Circuits</dc:title>
  <dc:creator>warispeace</dc:creator>
  <cp:lastModifiedBy>ZHOU</cp:lastModifiedBy>
  <cp:revision>5292</cp:revision>
  <dcterms:created xsi:type="dcterms:W3CDTF">2006-08-16T00:00:00Z</dcterms:created>
  <dcterms:modified xsi:type="dcterms:W3CDTF">2023-11-26T11:17:48Z</dcterms:modified>
</cp:coreProperties>
</file>